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Source Sans Pro" charset="1" panose="020B0503030403020204"/>
      <p:regular r:id="rId21"/>
    </p:embeddedFont>
    <p:embeddedFont>
      <p:font typeface="Almarai" charset="1" panose="00000000000000000000"/>
      <p:regular r:id="rId22"/>
    </p:embeddedFont>
    <p:embeddedFont>
      <p:font typeface="Josefin Sans Bold" charset="1" panose="00000800000000000000"/>
      <p:regular r:id="rId23"/>
    </p:embeddedFont>
    <p:embeddedFont>
      <p:font typeface="Josefin Sans Semi-Bold" charset="1" panose="00000700000000000000"/>
      <p:regular r:id="rId24"/>
    </p:embeddedFont>
    <p:embeddedFont>
      <p:font typeface="Josefin Sans" charset="1" panose="000005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7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Relationship Id="rId6" Target="../media/image8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93.png" Type="http://schemas.openxmlformats.org/officeDocument/2006/relationships/image"/><Relationship Id="rId13" Target="../media/image94.svg" Type="http://schemas.openxmlformats.org/officeDocument/2006/relationships/image"/><Relationship Id="rId14" Target="../media/image95.png" Type="http://schemas.openxmlformats.org/officeDocument/2006/relationships/image"/><Relationship Id="rId15" Target="../media/image96.svg" Type="http://schemas.openxmlformats.org/officeDocument/2006/relationships/image"/><Relationship Id="rId16" Target="../media/image97.png" Type="http://schemas.openxmlformats.org/officeDocument/2006/relationships/image"/><Relationship Id="rId17" Target="../media/image98.svg" Type="http://schemas.openxmlformats.org/officeDocument/2006/relationships/image"/><Relationship Id="rId18" Target="../media/image99.png" Type="http://schemas.openxmlformats.org/officeDocument/2006/relationships/image"/><Relationship Id="rId19" Target="../media/image100.svg" Type="http://schemas.openxmlformats.org/officeDocument/2006/relationships/image"/><Relationship Id="rId2" Target="../media/image83.png" Type="http://schemas.openxmlformats.org/officeDocument/2006/relationships/image"/><Relationship Id="rId20" Target="../media/image101.png" Type="http://schemas.openxmlformats.org/officeDocument/2006/relationships/image"/><Relationship Id="rId21" Target="../media/image102.svg" Type="http://schemas.openxmlformats.org/officeDocument/2006/relationships/image"/><Relationship Id="rId22" Target="../media/image103.png" Type="http://schemas.openxmlformats.org/officeDocument/2006/relationships/image"/><Relationship Id="rId23" Target="../media/image104.svg" Type="http://schemas.openxmlformats.org/officeDocument/2006/relationships/image"/><Relationship Id="rId3" Target="../media/image84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87.png" Type="http://schemas.openxmlformats.org/officeDocument/2006/relationships/image"/><Relationship Id="rId7" Target="../media/image88.svg" Type="http://schemas.openxmlformats.org/officeDocument/2006/relationships/image"/><Relationship Id="rId8" Target="../media/image89.png" Type="http://schemas.openxmlformats.org/officeDocument/2006/relationships/image"/><Relationship Id="rId9" Target="../media/image9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3.png" Type="http://schemas.openxmlformats.org/officeDocument/2006/relationships/image"/><Relationship Id="rId11" Target="../media/image94.svg" Type="http://schemas.openxmlformats.org/officeDocument/2006/relationships/image"/><Relationship Id="rId12" Target="../media/image111.png" Type="http://schemas.openxmlformats.org/officeDocument/2006/relationships/image"/><Relationship Id="rId13" Target="../media/image112.svg" Type="http://schemas.openxmlformats.org/officeDocument/2006/relationships/image"/><Relationship Id="rId14" Target="../media/image113.png" Type="http://schemas.openxmlformats.org/officeDocument/2006/relationships/image"/><Relationship Id="rId15" Target="../media/image114.svg" Type="http://schemas.openxmlformats.org/officeDocument/2006/relationships/image"/><Relationship Id="rId16" Target="../media/image115.png" Type="http://schemas.openxmlformats.org/officeDocument/2006/relationships/image"/><Relationship Id="rId17" Target="../media/image116.svg" Type="http://schemas.openxmlformats.org/officeDocument/2006/relationships/image"/><Relationship Id="rId18" Target="../media/image117.png" Type="http://schemas.openxmlformats.org/officeDocument/2006/relationships/image"/><Relationship Id="rId19" Target="../media/image118.svg" Type="http://schemas.openxmlformats.org/officeDocument/2006/relationships/image"/><Relationship Id="rId2" Target="../media/image105.png" Type="http://schemas.openxmlformats.org/officeDocument/2006/relationships/image"/><Relationship Id="rId20" Target="../media/image119.png" Type="http://schemas.openxmlformats.org/officeDocument/2006/relationships/image"/><Relationship Id="rId21" Target="../media/image120.svg" Type="http://schemas.openxmlformats.org/officeDocument/2006/relationships/image"/><Relationship Id="rId22" Target="../media/image121.png" Type="http://schemas.openxmlformats.org/officeDocument/2006/relationships/image"/><Relationship Id="rId23" Target="../media/image122.svg" Type="http://schemas.openxmlformats.org/officeDocument/2006/relationships/image"/><Relationship Id="rId3" Target="../media/image106.svg" Type="http://schemas.openxmlformats.org/officeDocument/2006/relationships/image"/><Relationship Id="rId4" Target="../media/image107.png" Type="http://schemas.openxmlformats.org/officeDocument/2006/relationships/image"/><Relationship Id="rId5" Target="../media/image108.svg" Type="http://schemas.openxmlformats.org/officeDocument/2006/relationships/image"/><Relationship Id="rId6" Target="../media/image109.png" Type="http://schemas.openxmlformats.org/officeDocument/2006/relationships/image"/><Relationship Id="rId7" Target="../media/image110.svg" Type="http://schemas.openxmlformats.org/officeDocument/2006/relationships/image"/><Relationship Id="rId8" Target="../media/image91.png" Type="http://schemas.openxmlformats.org/officeDocument/2006/relationships/image"/><Relationship Id="rId9" Target="../media/image9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1.png" Type="http://schemas.openxmlformats.org/officeDocument/2006/relationships/image"/><Relationship Id="rId11" Target="../media/image132.svg" Type="http://schemas.openxmlformats.org/officeDocument/2006/relationships/image"/><Relationship Id="rId12" Target="../media/image133.png" Type="http://schemas.openxmlformats.org/officeDocument/2006/relationships/image"/><Relationship Id="rId13" Target="../media/image134.svg" Type="http://schemas.openxmlformats.org/officeDocument/2006/relationships/image"/><Relationship Id="rId14" Target="../media/image135.png" Type="http://schemas.openxmlformats.org/officeDocument/2006/relationships/image"/><Relationship Id="rId15" Target="../media/image136.svg" Type="http://schemas.openxmlformats.org/officeDocument/2006/relationships/image"/><Relationship Id="rId16" Target="../media/image137.png" Type="http://schemas.openxmlformats.org/officeDocument/2006/relationships/image"/><Relationship Id="rId17" Target="../media/image138.svg" Type="http://schemas.openxmlformats.org/officeDocument/2006/relationships/image"/><Relationship Id="rId18" Target="../media/image139.png" Type="http://schemas.openxmlformats.org/officeDocument/2006/relationships/image"/><Relationship Id="rId19" Target="../media/image140.svg" Type="http://schemas.openxmlformats.org/officeDocument/2006/relationships/image"/><Relationship Id="rId2" Target="../media/image123.png" Type="http://schemas.openxmlformats.org/officeDocument/2006/relationships/image"/><Relationship Id="rId20" Target="../media/image141.png" Type="http://schemas.openxmlformats.org/officeDocument/2006/relationships/image"/><Relationship Id="rId21" Target="../media/image142.svg" Type="http://schemas.openxmlformats.org/officeDocument/2006/relationships/image"/><Relationship Id="rId22" Target="../media/image143.png" Type="http://schemas.openxmlformats.org/officeDocument/2006/relationships/image"/><Relationship Id="rId23" Target="../media/image144.svg" Type="http://schemas.openxmlformats.org/officeDocument/2006/relationships/image"/><Relationship Id="rId3" Target="../media/image124.svg" Type="http://schemas.openxmlformats.org/officeDocument/2006/relationships/image"/><Relationship Id="rId4" Target="../media/image125.png" Type="http://schemas.openxmlformats.org/officeDocument/2006/relationships/image"/><Relationship Id="rId5" Target="../media/image126.svg" Type="http://schemas.openxmlformats.org/officeDocument/2006/relationships/image"/><Relationship Id="rId6" Target="../media/image127.png" Type="http://schemas.openxmlformats.org/officeDocument/2006/relationships/image"/><Relationship Id="rId7" Target="../media/image128.svg" Type="http://schemas.openxmlformats.org/officeDocument/2006/relationships/image"/><Relationship Id="rId8" Target="../media/image129.png" Type="http://schemas.openxmlformats.org/officeDocument/2006/relationships/image"/><Relationship Id="rId9" Target="../media/image13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9.png" Type="http://schemas.openxmlformats.org/officeDocument/2006/relationships/image"/><Relationship Id="rId11" Target="../media/image150.svg" Type="http://schemas.openxmlformats.org/officeDocument/2006/relationships/image"/><Relationship Id="rId12" Target="../media/image151.png" Type="http://schemas.openxmlformats.org/officeDocument/2006/relationships/image"/><Relationship Id="rId13" Target="../media/image152.svg" Type="http://schemas.openxmlformats.org/officeDocument/2006/relationships/image"/><Relationship Id="rId14" Target="../media/image153.png" Type="http://schemas.openxmlformats.org/officeDocument/2006/relationships/image"/><Relationship Id="rId15" Target="../media/image154.svg" Type="http://schemas.openxmlformats.org/officeDocument/2006/relationships/image"/><Relationship Id="rId16" Target="../media/image155.png" Type="http://schemas.openxmlformats.org/officeDocument/2006/relationships/image"/><Relationship Id="rId17" Target="../media/image156.svg" Type="http://schemas.openxmlformats.org/officeDocument/2006/relationships/image"/><Relationship Id="rId18" Target="../media/image157.png" Type="http://schemas.openxmlformats.org/officeDocument/2006/relationships/image"/><Relationship Id="rId19" Target="../media/image158.svg" Type="http://schemas.openxmlformats.org/officeDocument/2006/relationships/image"/><Relationship Id="rId2" Target="../media/image80.png" Type="http://schemas.openxmlformats.org/officeDocument/2006/relationships/image"/><Relationship Id="rId20" Target="../media/image159.png" Type="http://schemas.openxmlformats.org/officeDocument/2006/relationships/image"/><Relationship Id="rId21" Target="../media/image160.svg" Type="http://schemas.openxmlformats.org/officeDocument/2006/relationships/image"/><Relationship Id="rId3" Target="../media/image81.svg" Type="http://schemas.openxmlformats.org/officeDocument/2006/relationships/image"/><Relationship Id="rId4" Target="../media/image145.png" Type="http://schemas.openxmlformats.org/officeDocument/2006/relationships/image"/><Relationship Id="rId5" Target="../media/image146.svg" Type="http://schemas.openxmlformats.org/officeDocument/2006/relationships/image"/><Relationship Id="rId6" Target="../media/image147.png" Type="http://schemas.openxmlformats.org/officeDocument/2006/relationships/image"/><Relationship Id="rId7" Target="../media/image148.svg" Type="http://schemas.openxmlformats.org/officeDocument/2006/relationships/image"/><Relationship Id="rId8" Target="../media/image78.png" Type="http://schemas.openxmlformats.org/officeDocument/2006/relationships/image"/><Relationship Id="rId9" Target="../media/image7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18" Target="../media/image28.png" Type="http://schemas.openxmlformats.org/officeDocument/2006/relationships/image"/><Relationship Id="rId19" Target="../media/image29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svg" Type="http://schemas.openxmlformats.org/officeDocument/2006/relationships/image"/><Relationship Id="rId11" Target="../media/image39.png" Type="http://schemas.openxmlformats.org/officeDocument/2006/relationships/image"/><Relationship Id="rId12" Target="../media/image40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svg" Type="http://schemas.openxmlformats.org/officeDocument/2006/relationships/image"/><Relationship Id="rId17" Target="../media/image45.png" Type="http://schemas.openxmlformats.org/officeDocument/2006/relationships/image"/><Relationship Id="rId18" Target="../media/image46.svg" Type="http://schemas.openxmlformats.org/officeDocument/2006/relationships/image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jpeg" Type="http://schemas.openxmlformats.org/officeDocument/2006/relationships/image"/><Relationship Id="rId7" Target="../media/image35.png" Type="http://schemas.openxmlformats.org/officeDocument/2006/relationships/image"/><Relationship Id="rId8" Target="../media/image36.sv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svg" Type="http://schemas.openxmlformats.org/officeDocument/2006/relationships/image"/><Relationship Id="rId12" Target="../media/image57.png" Type="http://schemas.openxmlformats.org/officeDocument/2006/relationships/image"/><Relationship Id="rId13" Target="../media/image58.svg" Type="http://schemas.openxmlformats.org/officeDocument/2006/relationships/image"/><Relationship Id="rId14" Target="../media/image59.png" Type="http://schemas.openxmlformats.org/officeDocument/2006/relationships/image"/><Relationship Id="rId15" Target="../media/image60.svg" Type="http://schemas.openxmlformats.org/officeDocument/2006/relationships/image"/><Relationship Id="rId16" Target="../media/image61.png" Type="http://schemas.openxmlformats.org/officeDocument/2006/relationships/image"/><Relationship Id="rId17" Target="../media/image62.svg" Type="http://schemas.openxmlformats.org/officeDocument/2006/relationships/image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53.png" Type="http://schemas.openxmlformats.org/officeDocument/2006/relationships/image"/><Relationship Id="rId9" Target="../media/image5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2" Target="../media/image63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66.png" Type="http://schemas.openxmlformats.org/officeDocument/2006/relationships/image"/><Relationship Id="rId9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72.png" Type="http://schemas.openxmlformats.org/officeDocument/2006/relationships/image"/><Relationship Id="rId5" Target="../media/image73.png" Type="http://schemas.openxmlformats.org/officeDocument/2006/relationships/image"/><Relationship Id="rId6" Target="../media/image7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77344">
            <a:off x="-1022746" y="322706"/>
            <a:ext cx="12843510" cy="8173222"/>
          </a:xfrm>
          <a:custGeom>
            <a:avLst/>
            <a:gdLst/>
            <a:ahLst/>
            <a:cxnLst/>
            <a:rect r="r" b="b" t="t" l="l"/>
            <a:pathLst>
              <a:path h="8173222" w="12843510">
                <a:moveTo>
                  <a:pt x="0" y="0"/>
                </a:moveTo>
                <a:lnTo>
                  <a:pt x="12843510" y="0"/>
                </a:lnTo>
                <a:lnTo>
                  <a:pt x="12843510" y="8173222"/>
                </a:lnTo>
                <a:lnTo>
                  <a:pt x="0" y="8173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11443" r="-7403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735560">
            <a:off x="9519147" y="-159801"/>
            <a:ext cx="8788047" cy="10287000"/>
            <a:chOff x="0" y="0"/>
            <a:chExt cx="765843" cy="896471"/>
          </a:xfrm>
        </p:grpSpPr>
        <p:sp>
          <p:nvSpPr>
            <p:cNvPr name="Freeform 4" id="4"/>
            <p:cNvSpPr/>
            <p:nvPr/>
          </p:nvSpPr>
          <p:spPr>
            <a:xfrm flipH="false" flipV="false" rot="10799999">
              <a:off x="0" y="0"/>
              <a:ext cx="765843" cy="896471"/>
            </a:xfrm>
            <a:custGeom>
              <a:avLst/>
              <a:gdLst/>
              <a:ahLst/>
              <a:cxnLst/>
              <a:rect r="r" b="b" t="t" l="l"/>
              <a:pathLst>
                <a:path h="896471" w="765843">
                  <a:moveTo>
                    <a:pt x="203200" y="896471"/>
                  </a:moveTo>
                  <a:lnTo>
                    <a:pt x="765843" y="896471"/>
                  </a:lnTo>
                  <a:lnTo>
                    <a:pt x="765843" y="0"/>
                  </a:lnTo>
                  <a:lnTo>
                    <a:pt x="203200" y="0"/>
                  </a:lnTo>
                  <a:lnTo>
                    <a:pt x="0" y="448235"/>
                  </a:lnTo>
                  <a:lnTo>
                    <a:pt x="203200" y="896471"/>
                  </a:lnTo>
                  <a:close/>
                </a:path>
              </a:pathLst>
            </a:custGeom>
            <a:blipFill>
              <a:blip r:embed="rId4"/>
              <a:stretch>
                <a:fillRect l="-33079" t="-604" r="-44719" b="-2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43000" y="9258300"/>
            <a:ext cx="1560441" cy="511982"/>
          </a:xfrm>
          <a:custGeom>
            <a:avLst/>
            <a:gdLst/>
            <a:ahLst/>
            <a:cxnLst/>
            <a:rect r="r" b="b" t="t" l="l"/>
            <a:pathLst>
              <a:path h="511982" w="1560441">
                <a:moveTo>
                  <a:pt x="0" y="0"/>
                </a:moveTo>
                <a:lnTo>
                  <a:pt x="1560441" y="0"/>
                </a:lnTo>
                <a:lnTo>
                  <a:pt x="1560441" y="511982"/>
                </a:lnTo>
                <a:lnTo>
                  <a:pt x="0" y="5119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434" t="-1356" r="-467" b="-20617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24650" y="838200"/>
            <a:ext cx="1560441" cy="511982"/>
          </a:xfrm>
          <a:custGeom>
            <a:avLst/>
            <a:gdLst/>
            <a:ahLst/>
            <a:cxnLst/>
            <a:rect r="r" b="b" t="t" l="l"/>
            <a:pathLst>
              <a:path h="511982" w="1560441">
                <a:moveTo>
                  <a:pt x="0" y="0"/>
                </a:moveTo>
                <a:lnTo>
                  <a:pt x="1560441" y="0"/>
                </a:lnTo>
                <a:lnTo>
                  <a:pt x="1560441" y="511982"/>
                </a:lnTo>
                <a:lnTo>
                  <a:pt x="0" y="5119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434" t="-1356" r="-467" b="-206175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05000" y="6557050"/>
            <a:ext cx="7521222" cy="1015365"/>
          </a:xfrm>
          <a:custGeom>
            <a:avLst/>
            <a:gdLst/>
            <a:ahLst/>
            <a:cxnLst/>
            <a:rect r="r" b="b" t="t" l="l"/>
            <a:pathLst>
              <a:path h="1015365" w="7521222">
                <a:moveTo>
                  <a:pt x="0" y="0"/>
                </a:moveTo>
                <a:lnTo>
                  <a:pt x="7521222" y="0"/>
                </a:lnTo>
                <a:lnTo>
                  <a:pt x="7521222" y="1015365"/>
                </a:lnTo>
                <a:lnTo>
                  <a:pt x="0" y="1015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2324100" y="6938812"/>
            <a:ext cx="6286500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79"/>
              </a:lnSpc>
            </a:pPr>
            <a:r>
              <a:rPr lang="en-US" sz="1999" spc="-47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Graduation project 2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572500" y="681609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2151412" y="3714578"/>
            <a:ext cx="6986350" cy="130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212"/>
              </a:lnSpc>
              <a:spcBef>
                <a:spcPct val="0"/>
              </a:spcBef>
            </a:pPr>
            <a:r>
              <a:rPr lang="en-US" sz="8235" spc="115">
                <a:solidFill>
                  <a:srgbClr val="543787"/>
                </a:solidFill>
                <a:latin typeface="Almarai"/>
                <a:ea typeface="Almarai"/>
                <a:cs typeface="Almarai"/>
                <a:sym typeface="Almarai"/>
              </a:rPr>
              <a:t>Smart IoT safe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14603008" y="6602008"/>
            <a:ext cx="4533900" cy="1616885"/>
          </a:xfrm>
          <a:custGeom>
            <a:avLst/>
            <a:gdLst/>
            <a:ahLst/>
            <a:cxnLst/>
            <a:rect r="r" b="b" t="t" l="l"/>
            <a:pathLst>
              <a:path h="1616885" w="4533900">
                <a:moveTo>
                  <a:pt x="0" y="0"/>
                </a:moveTo>
                <a:lnTo>
                  <a:pt x="4533900" y="0"/>
                </a:lnTo>
                <a:lnTo>
                  <a:pt x="4533900" y="1616884"/>
                </a:lnTo>
                <a:lnTo>
                  <a:pt x="0" y="1616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27" t="-295" r="0" b="-8379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250" y="360045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19250" y="5006237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619250" y="632460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19250" y="773430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4086066"/>
            <a:ext cx="8378088" cy="3544855"/>
          </a:xfrm>
          <a:custGeom>
            <a:avLst/>
            <a:gdLst/>
            <a:ahLst/>
            <a:cxnLst/>
            <a:rect r="r" b="b" t="t" l="l"/>
            <a:pathLst>
              <a:path h="3544855" w="8378088">
                <a:moveTo>
                  <a:pt x="0" y="0"/>
                </a:moveTo>
                <a:lnTo>
                  <a:pt x="8378088" y="0"/>
                </a:lnTo>
                <a:lnTo>
                  <a:pt x="8378088" y="3544855"/>
                </a:lnTo>
                <a:lnTo>
                  <a:pt x="0" y="3544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22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90675" y="2015892"/>
            <a:ext cx="5452708" cy="207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7"/>
              </a:lnSpc>
            </a:pPr>
            <a:r>
              <a:rPr lang="en-US" b="true" sz="3891" spc="54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COMMUNICATION &amp; SECURITY</a:t>
            </a:r>
          </a:p>
          <a:p>
            <a:pPr algn="just">
              <a:lnSpc>
                <a:spcPts val="4047"/>
              </a:lnSpc>
            </a:pPr>
          </a:p>
          <a:p>
            <a:pPr algn="just">
              <a:lnSpc>
                <a:spcPts val="404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514600" y="3596862"/>
            <a:ext cx="4762500" cy="9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HTTPs Protocol</a:t>
            </a:r>
          </a:p>
          <a:p>
            <a:pPr algn="l">
              <a:lnSpc>
                <a:spcPts val="387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514600" y="4095750"/>
            <a:ext cx="5715000" cy="65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Used by ESP32 t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 send direct secure requests to the Telegram API for instant alerts.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14600" y="5018429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MQTT Protocol: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514600" y="5501537"/>
            <a:ext cx="5715000" cy="65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Used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lightweight data streaming to the AWS 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14600" y="6342516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TLS 1.2 / SSL: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14600" y="7787449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JSON Payloads: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14600" y="6772700"/>
            <a:ext cx="5715000" cy="65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Ensures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all direct communications (to Telegram or AWS) are encrypted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514600" y="8375332"/>
            <a:ext cx="5715000" cy="9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Structures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the sensor data efficiently for fast parsing by the cloud functions.</a:t>
            </a:r>
          </a:p>
          <a:p>
            <a:pPr algn="just">
              <a:lnSpc>
                <a:spcPts val="260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3900" y="419100"/>
            <a:ext cx="1581150" cy="598122"/>
          </a:xfrm>
          <a:custGeom>
            <a:avLst/>
            <a:gdLst/>
            <a:ahLst/>
            <a:cxnLst/>
            <a:rect r="r" b="b" t="t" l="l"/>
            <a:pathLst>
              <a:path h="598122" w="1581150">
                <a:moveTo>
                  <a:pt x="0" y="0"/>
                </a:moveTo>
                <a:lnTo>
                  <a:pt x="1581150" y="0"/>
                </a:lnTo>
                <a:lnTo>
                  <a:pt x="1581150" y="598122"/>
                </a:lnTo>
                <a:lnTo>
                  <a:pt x="0" y="598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58091" b="-60977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600000">
            <a:off x="-946914" y="9809780"/>
            <a:ext cx="5835135" cy="1619250"/>
          </a:xfrm>
          <a:custGeom>
            <a:avLst/>
            <a:gdLst/>
            <a:ahLst/>
            <a:cxnLst/>
            <a:rect r="r" b="b" t="t" l="l"/>
            <a:pathLst>
              <a:path h="1619250" w="5835135">
                <a:moveTo>
                  <a:pt x="0" y="0"/>
                </a:moveTo>
                <a:lnTo>
                  <a:pt x="5835135" y="0"/>
                </a:lnTo>
                <a:lnTo>
                  <a:pt x="5835135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57640" y="1184740"/>
            <a:ext cx="15233180" cy="8130710"/>
          </a:xfrm>
          <a:custGeom>
            <a:avLst/>
            <a:gdLst/>
            <a:ahLst/>
            <a:cxnLst/>
            <a:rect r="r" b="b" t="t" l="l"/>
            <a:pathLst>
              <a:path h="8130710" w="15233180">
                <a:moveTo>
                  <a:pt x="0" y="0"/>
                </a:moveTo>
                <a:lnTo>
                  <a:pt x="15233180" y="0"/>
                </a:lnTo>
                <a:lnTo>
                  <a:pt x="15233180" y="8130710"/>
                </a:lnTo>
                <a:lnTo>
                  <a:pt x="0" y="8130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152" y="348162"/>
            <a:ext cx="8152176" cy="49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9"/>
              </a:lnSpc>
            </a:pPr>
            <a:r>
              <a:rPr lang="en-US" b="true" sz="3644" spc="51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WORKFLOW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440000">
            <a:off x="-4149420" y="-3409499"/>
            <a:ext cx="5772150" cy="10839718"/>
          </a:xfrm>
          <a:custGeom>
            <a:avLst/>
            <a:gdLst/>
            <a:ahLst/>
            <a:cxnLst/>
            <a:rect r="r" b="b" t="t" l="l"/>
            <a:pathLst>
              <a:path h="10839718" w="5772150">
                <a:moveTo>
                  <a:pt x="0" y="0"/>
                </a:moveTo>
                <a:lnTo>
                  <a:pt x="5772150" y="0"/>
                </a:lnTo>
                <a:lnTo>
                  <a:pt x="5772150" y="10839718"/>
                </a:lnTo>
                <a:lnTo>
                  <a:pt x="0" y="108397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560000">
            <a:off x="9318285" y="7665261"/>
            <a:ext cx="14710473" cy="7667834"/>
          </a:xfrm>
          <a:custGeom>
            <a:avLst/>
            <a:gdLst/>
            <a:ahLst/>
            <a:cxnLst/>
            <a:rect r="r" b="b" t="t" l="l"/>
            <a:pathLst>
              <a:path h="7667834" w="14710473">
                <a:moveTo>
                  <a:pt x="0" y="0"/>
                </a:moveTo>
                <a:lnTo>
                  <a:pt x="14710472" y="0"/>
                </a:lnTo>
                <a:lnTo>
                  <a:pt x="14710472" y="7667834"/>
                </a:lnTo>
                <a:lnTo>
                  <a:pt x="0" y="76678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8294999">
            <a:off x="9292368" y="2851988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3"/>
                </a:lnTo>
                <a:lnTo>
                  <a:pt x="13563470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294999">
            <a:off x="9447051" y="2680195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7" y="0"/>
                </a:moveTo>
                <a:lnTo>
                  <a:pt x="13563808" y="59182"/>
                </a:lnTo>
                <a:lnTo>
                  <a:pt x="13563471" y="136238"/>
                </a:lnTo>
                <a:lnTo>
                  <a:pt x="0" y="77056"/>
                </a:lnTo>
                <a:lnTo>
                  <a:pt x="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8294999">
            <a:off x="9601735" y="2508401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7" y="0"/>
                </a:moveTo>
                <a:lnTo>
                  <a:pt x="13563807" y="59182"/>
                </a:lnTo>
                <a:lnTo>
                  <a:pt x="13563471" y="136238"/>
                </a:lnTo>
                <a:lnTo>
                  <a:pt x="0" y="77056"/>
                </a:lnTo>
                <a:lnTo>
                  <a:pt x="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294999">
            <a:off x="9756419" y="2336607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1" y="136238"/>
                </a:lnTo>
                <a:lnTo>
                  <a:pt x="0" y="77056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294999">
            <a:off x="9911103" y="2164813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1" y="136239"/>
                </a:lnTo>
                <a:lnTo>
                  <a:pt x="0" y="77056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294999">
            <a:off x="10065787" y="1993019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1" y="136239"/>
                </a:lnTo>
                <a:lnTo>
                  <a:pt x="0" y="77056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294999">
            <a:off x="10220471" y="1821225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1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294999">
            <a:off x="10375155" y="1649431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3"/>
                </a:lnTo>
                <a:lnTo>
                  <a:pt x="13563471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8294999">
            <a:off x="10529839" y="1477637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3"/>
                </a:lnTo>
                <a:lnTo>
                  <a:pt x="13563471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8294999">
            <a:off x="10684523" y="1305844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0" y="136238"/>
                </a:lnTo>
                <a:lnTo>
                  <a:pt x="0" y="77056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294999">
            <a:off x="10839206" y="1134050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7" y="0"/>
                </a:moveTo>
                <a:lnTo>
                  <a:pt x="13563808" y="59182"/>
                </a:lnTo>
                <a:lnTo>
                  <a:pt x="13563471" y="136238"/>
                </a:lnTo>
                <a:lnTo>
                  <a:pt x="0" y="77056"/>
                </a:lnTo>
                <a:lnTo>
                  <a:pt x="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294999">
            <a:off x="10993890" y="962256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7" y="0"/>
                </a:moveTo>
                <a:lnTo>
                  <a:pt x="13563808" y="59182"/>
                </a:lnTo>
                <a:lnTo>
                  <a:pt x="13563471" y="136238"/>
                </a:lnTo>
                <a:lnTo>
                  <a:pt x="0" y="77056"/>
                </a:lnTo>
                <a:lnTo>
                  <a:pt x="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8294999">
            <a:off x="11148574" y="790462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7" y="0"/>
                </a:moveTo>
                <a:lnTo>
                  <a:pt x="13563807" y="59182"/>
                </a:lnTo>
                <a:lnTo>
                  <a:pt x="13563471" y="136239"/>
                </a:lnTo>
                <a:lnTo>
                  <a:pt x="0" y="77056"/>
                </a:lnTo>
                <a:lnTo>
                  <a:pt x="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8294999">
            <a:off x="11303258" y="618668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1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8294999">
            <a:off x="11457942" y="446874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2"/>
                </a:lnTo>
                <a:lnTo>
                  <a:pt x="13563471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8294999">
            <a:off x="11612626" y="275080"/>
            <a:ext cx="13563807" cy="136239"/>
          </a:xfrm>
          <a:custGeom>
            <a:avLst/>
            <a:gdLst/>
            <a:ahLst/>
            <a:cxnLst/>
            <a:rect r="r" b="b" t="t" l="l"/>
            <a:pathLst>
              <a:path h="136239" w="13563807">
                <a:moveTo>
                  <a:pt x="336" y="0"/>
                </a:moveTo>
                <a:lnTo>
                  <a:pt x="13563807" y="59183"/>
                </a:lnTo>
                <a:lnTo>
                  <a:pt x="13563471" y="136239"/>
                </a:lnTo>
                <a:lnTo>
                  <a:pt x="0" y="77057"/>
                </a:lnTo>
                <a:lnTo>
                  <a:pt x="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65657" t="-19788655" r="-66397" b="-3214534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3360000">
            <a:off x="236532" y="7004121"/>
            <a:ext cx="3371850" cy="2048399"/>
          </a:xfrm>
          <a:custGeom>
            <a:avLst/>
            <a:gdLst/>
            <a:ahLst/>
            <a:cxnLst/>
            <a:rect r="r" b="b" t="t" l="l"/>
            <a:pathLst>
              <a:path h="2048399" w="3371850">
                <a:moveTo>
                  <a:pt x="0" y="0"/>
                </a:moveTo>
                <a:lnTo>
                  <a:pt x="3371850" y="0"/>
                </a:lnTo>
                <a:lnTo>
                  <a:pt x="3371850" y="2048399"/>
                </a:lnTo>
                <a:lnTo>
                  <a:pt x="0" y="20483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true" flipV="false" rot="5400000">
            <a:off x="3769261" y="-645776"/>
            <a:ext cx="7164229" cy="11578552"/>
          </a:xfrm>
          <a:custGeom>
            <a:avLst/>
            <a:gdLst/>
            <a:ahLst/>
            <a:cxnLst/>
            <a:rect r="r" b="b" t="t" l="l"/>
            <a:pathLst>
              <a:path h="11578552" w="7164229">
                <a:moveTo>
                  <a:pt x="7164229" y="0"/>
                </a:moveTo>
                <a:lnTo>
                  <a:pt x="0" y="0"/>
                </a:lnTo>
                <a:lnTo>
                  <a:pt x="0" y="11578552"/>
                </a:lnTo>
                <a:lnTo>
                  <a:pt x="7164229" y="11578552"/>
                </a:lnTo>
                <a:lnTo>
                  <a:pt x="7164229" y="0"/>
                </a:lnTo>
                <a:close/>
              </a:path>
            </a:pathLst>
          </a:custGeom>
          <a:blipFill>
            <a:blip r:embed="rId10"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5400000">
            <a:off x="10420069" y="1647544"/>
            <a:ext cx="5619750" cy="6991913"/>
          </a:xfrm>
          <a:custGeom>
            <a:avLst/>
            <a:gdLst/>
            <a:ahLst/>
            <a:cxnLst/>
            <a:rect r="r" b="b" t="t" l="l"/>
            <a:pathLst>
              <a:path h="6991913" w="5619750">
                <a:moveTo>
                  <a:pt x="0" y="0"/>
                </a:moveTo>
                <a:lnTo>
                  <a:pt x="5619750" y="0"/>
                </a:lnTo>
                <a:lnTo>
                  <a:pt x="5619750" y="6991912"/>
                </a:lnTo>
                <a:lnTo>
                  <a:pt x="0" y="699191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9000000">
            <a:off x="12975094" y="-502270"/>
            <a:ext cx="1639394" cy="1569720"/>
          </a:xfrm>
          <a:custGeom>
            <a:avLst/>
            <a:gdLst/>
            <a:ahLst/>
            <a:cxnLst/>
            <a:rect r="r" b="b" t="t" l="l"/>
            <a:pathLst>
              <a:path h="1569720" w="1639394">
                <a:moveTo>
                  <a:pt x="0" y="0"/>
                </a:moveTo>
                <a:lnTo>
                  <a:pt x="1639395" y="0"/>
                </a:lnTo>
                <a:lnTo>
                  <a:pt x="1639395" y="1569720"/>
                </a:lnTo>
                <a:lnTo>
                  <a:pt x="0" y="15697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-7200000">
            <a:off x="16453889" y="874195"/>
            <a:ext cx="2857500" cy="2825353"/>
          </a:xfrm>
          <a:custGeom>
            <a:avLst/>
            <a:gdLst/>
            <a:ahLst/>
            <a:cxnLst/>
            <a:rect r="r" b="b" t="t" l="l"/>
            <a:pathLst>
              <a:path h="2825353" w="2857500">
                <a:moveTo>
                  <a:pt x="0" y="0"/>
                </a:moveTo>
                <a:lnTo>
                  <a:pt x="2857500" y="0"/>
                </a:lnTo>
                <a:lnTo>
                  <a:pt x="2857500" y="2825353"/>
                </a:lnTo>
                <a:lnTo>
                  <a:pt x="0" y="282535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6040100" y="9058275"/>
            <a:ext cx="1581150" cy="601781"/>
          </a:xfrm>
          <a:custGeom>
            <a:avLst/>
            <a:gdLst/>
            <a:ahLst/>
            <a:cxnLst/>
            <a:rect r="r" b="b" t="t" l="l"/>
            <a:pathLst>
              <a:path h="601781" w="1581150">
                <a:moveTo>
                  <a:pt x="0" y="0"/>
                </a:moveTo>
                <a:lnTo>
                  <a:pt x="1581150" y="0"/>
                </a:lnTo>
                <a:lnTo>
                  <a:pt x="1581150" y="601781"/>
                </a:lnTo>
                <a:lnTo>
                  <a:pt x="0" y="60178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90930" t="-300222" r="-67017" b="-30484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2134721" y="3887988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2134721" y="494407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2134721" y="6000152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2134721" y="697230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183005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381250" y="2437684"/>
            <a:ext cx="5715000" cy="780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24"/>
              </a:lnSpc>
            </a:pPr>
            <a:r>
              <a:rPr lang="en-US" b="true" sz="5600" spc="78">
                <a:solidFill>
                  <a:srgbClr val="54378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STRENGTHS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030071" y="3878463"/>
            <a:ext cx="5715000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8"/>
              </a:lnSpc>
            </a:pP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Sit</a:t>
            </a: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uational Awareness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030071" y="4934545"/>
            <a:ext cx="5715000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8"/>
              </a:lnSpc>
            </a:pP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</a:t>
            </a: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eft Detection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030071" y="5990627"/>
            <a:ext cx="5715000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8"/>
              </a:lnSpc>
            </a:pP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Cost-E</a:t>
            </a: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ffectiveness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030071" y="6989380"/>
            <a:ext cx="5715000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8"/>
              </a:lnSpc>
            </a:pPr>
            <a:r>
              <a:rPr lang="en-US" sz="3200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High Availability &amp; Scalability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80000">
            <a:off x="-6429799" y="5855248"/>
            <a:ext cx="10312096" cy="8610600"/>
          </a:xfrm>
          <a:custGeom>
            <a:avLst/>
            <a:gdLst/>
            <a:ahLst/>
            <a:cxnLst/>
            <a:rect r="r" b="b" t="t" l="l"/>
            <a:pathLst>
              <a:path h="8610600" w="10312096">
                <a:moveTo>
                  <a:pt x="0" y="0"/>
                </a:moveTo>
                <a:lnTo>
                  <a:pt x="10312096" y="0"/>
                </a:lnTo>
                <a:lnTo>
                  <a:pt x="10312096" y="8610600"/>
                </a:lnTo>
                <a:lnTo>
                  <a:pt x="0" y="8610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3840000">
            <a:off x="15568005" y="-2774384"/>
            <a:ext cx="10344150" cy="8999410"/>
          </a:xfrm>
          <a:custGeom>
            <a:avLst/>
            <a:gdLst/>
            <a:ahLst/>
            <a:cxnLst/>
            <a:rect r="r" b="b" t="t" l="l"/>
            <a:pathLst>
              <a:path h="8999410" w="10344150">
                <a:moveTo>
                  <a:pt x="0" y="0"/>
                </a:moveTo>
                <a:lnTo>
                  <a:pt x="10344150" y="0"/>
                </a:lnTo>
                <a:lnTo>
                  <a:pt x="10344150" y="8999410"/>
                </a:lnTo>
                <a:lnTo>
                  <a:pt x="0" y="8999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true" rot="5400000">
            <a:off x="15430500" y="7429500"/>
            <a:ext cx="2857500" cy="2857500"/>
          </a:xfrm>
          <a:custGeom>
            <a:avLst/>
            <a:gdLst/>
            <a:ahLst/>
            <a:cxnLst/>
            <a:rect r="r" b="b" t="t" l="l"/>
            <a:pathLst>
              <a:path h="2857500" w="2857500">
                <a:moveTo>
                  <a:pt x="0" y="2857500"/>
                </a:moveTo>
                <a:lnTo>
                  <a:pt x="2857500" y="2857500"/>
                </a:lnTo>
                <a:lnTo>
                  <a:pt x="2857500" y="0"/>
                </a:lnTo>
                <a:lnTo>
                  <a:pt x="0" y="0"/>
                </a:lnTo>
                <a:lnTo>
                  <a:pt x="0" y="28575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true" rot="-5400000">
            <a:off x="7350661" y="-645776"/>
            <a:ext cx="7164229" cy="11578552"/>
          </a:xfrm>
          <a:custGeom>
            <a:avLst/>
            <a:gdLst/>
            <a:ahLst/>
            <a:cxnLst/>
            <a:rect r="r" b="b" t="t" l="l"/>
            <a:pathLst>
              <a:path h="11578552" w="7164229">
                <a:moveTo>
                  <a:pt x="7164229" y="11578552"/>
                </a:moveTo>
                <a:lnTo>
                  <a:pt x="0" y="11578552"/>
                </a:lnTo>
                <a:lnTo>
                  <a:pt x="0" y="0"/>
                </a:lnTo>
                <a:lnTo>
                  <a:pt x="7164229" y="0"/>
                </a:lnTo>
                <a:lnTo>
                  <a:pt x="7164229" y="11578552"/>
                </a:lnTo>
                <a:close/>
              </a:path>
            </a:pathLst>
          </a:custGeom>
          <a:blipFill>
            <a:blip r:embed="rId8"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400000">
            <a:off x="2248181" y="1647544"/>
            <a:ext cx="5619750" cy="6991913"/>
          </a:xfrm>
          <a:custGeom>
            <a:avLst/>
            <a:gdLst/>
            <a:ahLst/>
            <a:cxnLst/>
            <a:rect r="r" b="b" t="t" l="l"/>
            <a:pathLst>
              <a:path h="6991913" w="5619750">
                <a:moveTo>
                  <a:pt x="0" y="0"/>
                </a:moveTo>
                <a:lnTo>
                  <a:pt x="5619750" y="0"/>
                </a:lnTo>
                <a:lnTo>
                  <a:pt x="5619750" y="6991912"/>
                </a:lnTo>
                <a:lnTo>
                  <a:pt x="0" y="69919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4850" y="9163050"/>
            <a:ext cx="1581150" cy="514636"/>
          </a:xfrm>
          <a:custGeom>
            <a:avLst/>
            <a:gdLst/>
            <a:ahLst/>
            <a:cxnLst/>
            <a:rect r="r" b="b" t="t" l="l"/>
            <a:pathLst>
              <a:path h="514636" w="1581150">
                <a:moveTo>
                  <a:pt x="0" y="0"/>
                </a:moveTo>
                <a:lnTo>
                  <a:pt x="1581150" y="0"/>
                </a:lnTo>
                <a:lnTo>
                  <a:pt x="1581150" y="514636"/>
                </a:lnTo>
                <a:lnTo>
                  <a:pt x="0" y="5146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89979" b="-483686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200000">
            <a:off x="10075130" y="-2442269"/>
            <a:ext cx="2521982" cy="3238500"/>
          </a:xfrm>
          <a:custGeom>
            <a:avLst/>
            <a:gdLst/>
            <a:ahLst/>
            <a:cxnLst/>
            <a:rect r="r" b="b" t="t" l="l"/>
            <a:pathLst>
              <a:path h="3238500" w="2521982">
                <a:moveTo>
                  <a:pt x="0" y="0"/>
                </a:moveTo>
                <a:lnTo>
                  <a:pt x="2521982" y="0"/>
                </a:lnTo>
                <a:lnTo>
                  <a:pt x="2521982" y="3238500"/>
                </a:lnTo>
                <a:lnTo>
                  <a:pt x="0" y="3238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1200000">
            <a:off x="11930689" y="8825331"/>
            <a:ext cx="2324100" cy="2900593"/>
          </a:xfrm>
          <a:custGeom>
            <a:avLst/>
            <a:gdLst/>
            <a:ahLst/>
            <a:cxnLst/>
            <a:rect r="r" b="b" t="t" l="l"/>
            <a:pathLst>
              <a:path h="2900593" w="2324100">
                <a:moveTo>
                  <a:pt x="0" y="0"/>
                </a:moveTo>
                <a:lnTo>
                  <a:pt x="2324100" y="0"/>
                </a:lnTo>
                <a:lnTo>
                  <a:pt x="2324100" y="2900593"/>
                </a:lnTo>
                <a:lnTo>
                  <a:pt x="0" y="290059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3239750" y="666464"/>
            <a:ext cx="1581150" cy="514636"/>
          </a:xfrm>
          <a:custGeom>
            <a:avLst/>
            <a:gdLst/>
            <a:ahLst/>
            <a:cxnLst/>
            <a:rect r="r" b="b" t="t" l="l"/>
            <a:pathLst>
              <a:path h="514636" w="1581150">
                <a:moveTo>
                  <a:pt x="0" y="0"/>
                </a:moveTo>
                <a:lnTo>
                  <a:pt x="1581150" y="0"/>
                </a:lnTo>
                <a:lnTo>
                  <a:pt x="1581150" y="514636"/>
                </a:lnTo>
                <a:lnTo>
                  <a:pt x="0" y="51463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-89979" b="-483686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866875" y="4454343"/>
            <a:ext cx="588176" cy="588176"/>
          </a:xfrm>
          <a:custGeom>
            <a:avLst/>
            <a:gdLst/>
            <a:ahLst/>
            <a:cxnLst/>
            <a:rect r="r" b="b" t="t" l="l"/>
            <a:pathLst>
              <a:path h="588176" w="588176">
                <a:moveTo>
                  <a:pt x="0" y="0"/>
                </a:moveTo>
                <a:lnTo>
                  <a:pt x="588176" y="0"/>
                </a:lnTo>
                <a:lnTo>
                  <a:pt x="588176" y="588176"/>
                </a:lnTo>
                <a:lnTo>
                  <a:pt x="0" y="588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866875" y="5662007"/>
            <a:ext cx="588176" cy="588176"/>
          </a:xfrm>
          <a:custGeom>
            <a:avLst/>
            <a:gdLst/>
            <a:ahLst/>
            <a:cxnLst/>
            <a:rect r="r" b="b" t="t" l="l"/>
            <a:pathLst>
              <a:path h="588176" w="588176">
                <a:moveTo>
                  <a:pt x="0" y="0"/>
                </a:moveTo>
                <a:lnTo>
                  <a:pt x="588176" y="0"/>
                </a:lnTo>
                <a:lnTo>
                  <a:pt x="588176" y="588176"/>
                </a:lnTo>
                <a:lnTo>
                  <a:pt x="0" y="58817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286000" y="2985119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58300" y="2766048"/>
            <a:ext cx="6610350" cy="89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55"/>
              </a:lnSpc>
            </a:pPr>
            <a:r>
              <a:rPr lang="en-US" sz="6399" spc="89">
                <a:solidFill>
                  <a:srgbClr val="543787"/>
                </a:solidFill>
                <a:latin typeface="Josefin Sans"/>
                <a:ea typeface="Josefin Sans"/>
                <a:cs typeface="Josefin Sans"/>
                <a:sym typeface="Josefin Sans"/>
              </a:rPr>
              <a:t>LIMITATIONS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890737" y="4526943"/>
            <a:ext cx="6535286" cy="43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71"/>
              </a:lnSpc>
            </a:pPr>
            <a:r>
              <a:rPr lang="en-US" sz="2799" spc="3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</a:t>
            </a:r>
            <a:r>
              <a:rPr lang="en-US" sz="2799" spc="3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ower Dependency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90737" y="5748136"/>
            <a:ext cx="6535286" cy="39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01"/>
              </a:lnSpc>
            </a:pPr>
            <a:r>
              <a:rPr lang="en-US" sz="2501" spc="35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</a:t>
            </a:r>
            <a:r>
              <a:rPr lang="en-US" sz="2501" spc="35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ternet Dependency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080000">
            <a:off x="11082606" y="-10405851"/>
            <a:ext cx="12426553" cy="14001750"/>
          </a:xfrm>
          <a:custGeom>
            <a:avLst/>
            <a:gdLst/>
            <a:ahLst/>
            <a:cxnLst/>
            <a:rect r="r" b="b" t="t" l="l"/>
            <a:pathLst>
              <a:path h="14001750" w="12426553">
                <a:moveTo>
                  <a:pt x="0" y="0"/>
                </a:moveTo>
                <a:lnTo>
                  <a:pt x="12426553" y="0"/>
                </a:lnTo>
                <a:lnTo>
                  <a:pt x="12426553" y="14001750"/>
                </a:lnTo>
                <a:lnTo>
                  <a:pt x="0" y="14001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8279999">
            <a:off x="4646842" y="7645800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7"/>
                </a:lnTo>
                <a:lnTo>
                  <a:pt x="0" y="6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279999">
            <a:off x="4781430" y="7795276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6"/>
                </a:lnTo>
                <a:lnTo>
                  <a:pt x="0" y="6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279999">
            <a:off x="4916019" y="7944751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6"/>
                </a:lnTo>
                <a:lnTo>
                  <a:pt x="0" y="6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279999">
            <a:off x="5050607" y="8094226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7"/>
                </a:lnTo>
                <a:lnTo>
                  <a:pt x="0" y="6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279999">
            <a:off x="5185195" y="8243702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6"/>
                </a:lnTo>
                <a:lnTo>
                  <a:pt x="0" y="6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279999">
            <a:off x="5319783" y="8393177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7"/>
                </a:lnTo>
                <a:lnTo>
                  <a:pt x="0" y="6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279999">
            <a:off x="5454372" y="8542653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6"/>
                </a:lnTo>
                <a:lnTo>
                  <a:pt x="0" y="6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79999">
            <a:off x="5588960" y="8692128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6"/>
                </a:lnTo>
                <a:lnTo>
                  <a:pt x="0" y="670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279999">
            <a:off x="5723548" y="8841603"/>
            <a:ext cx="22138461" cy="67046"/>
          </a:xfrm>
          <a:custGeom>
            <a:avLst/>
            <a:gdLst/>
            <a:ahLst/>
            <a:cxnLst/>
            <a:rect r="r" b="b" t="t" l="l"/>
            <a:pathLst>
              <a:path h="67046" w="22138461">
                <a:moveTo>
                  <a:pt x="0" y="0"/>
                </a:moveTo>
                <a:lnTo>
                  <a:pt x="22138461" y="0"/>
                </a:lnTo>
                <a:lnTo>
                  <a:pt x="22138461" y="67047"/>
                </a:lnTo>
                <a:lnTo>
                  <a:pt x="0" y="670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33291999" r="0" b="-879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00087" y="2932610"/>
            <a:ext cx="5619750" cy="5619750"/>
          </a:xfrm>
          <a:custGeom>
            <a:avLst/>
            <a:gdLst/>
            <a:ahLst/>
            <a:cxnLst/>
            <a:rect r="r" b="b" t="t" l="l"/>
            <a:pathLst>
              <a:path h="5619750" w="5619750">
                <a:moveTo>
                  <a:pt x="0" y="0"/>
                </a:moveTo>
                <a:lnTo>
                  <a:pt x="5619750" y="0"/>
                </a:lnTo>
                <a:lnTo>
                  <a:pt x="5619750" y="5619750"/>
                </a:lnTo>
                <a:lnTo>
                  <a:pt x="0" y="5619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648200" y="419100"/>
            <a:ext cx="1584719" cy="419100"/>
          </a:xfrm>
          <a:custGeom>
            <a:avLst/>
            <a:gdLst/>
            <a:ahLst/>
            <a:cxnLst/>
            <a:rect r="r" b="b" t="t" l="l"/>
            <a:pathLst>
              <a:path h="419100" w="1584719">
                <a:moveTo>
                  <a:pt x="0" y="0"/>
                </a:moveTo>
                <a:lnTo>
                  <a:pt x="1584719" y="0"/>
                </a:lnTo>
                <a:lnTo>
                  <a:pt x="1584719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94209" b="-54623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9391650" y="9429750"/>
            <a:ext cx="1584719" cy="419100"/>
          </a:xfrm>
          <a:custGeom>
            <a:avLst/>
            <a:gdLst/>
            <a:ahLst/>
            <a:cxnLst/>
            <a:rect r="r" b="b" t="t" l="l"/>
            <a:pathLst>
              <a:path h="419100" w="1584719">
                <a:moveTo>
                  <a:pt x="0" y="0"/>
                </a:moveTo>
                <a:lnTo>
                  <a:pt x="1584719" y="0"/>
                </a:lnTo>
                <a:lnTo>
                  <a:pt x="1584719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94209" b="-54623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3960000">
            <a:off x="14085789" y="7459793"/>
            <a:ext cx="1927796" cy="2609538"/>
          </a:xfrm>
          <a:custGeom>
            <a:avLst/>
            <a:gdLst/>
            <a:ahLst/>
            <a:cxnLst/>
            <a:rect r="r" b="b" t="t" l="l"/>
            <a:pathLst>
              <a:path h="2609538" w="1927796">
                <a:moveTo>
                  <a:pt x="0" y="0"/>
                </a:moveTo>
                <a:lnTo>
                  <a:pt x="1927796" y="0"/>
                </a:lnTo>
                <a:lnTo>
                  <a:pt x="1927796" y="2609538"/>
                </a:lnTo>
                <a:lnTo>
                  <a:pt x="0" y="2609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1320000">
            <a:off x="15780236" y="2593082"/>
            <a:ext cx="1870808" cy="1824038"/>
          </a:xfrm>
          <a:custGeom>
            <a:avLst/>
            <a:gdLst/>
            <a:ahLst/>
            <a:cxnLst/>
            <a:rect r="r" b="b" t="t" l="l"/>
            <a:pathLst>
              <a:path h="1824038" w="1870808">
                <a:moveTo>
                  <a:pt x="0" y="0"/>
                </a:moveTo>
                <a:lnTo>
                  <a:pt x="1870807" y="0"/>
                </a:lnTo>
                <a:lnTo>
                  <a:pt x="1870807" y="1824037"/>
                </a:lnTo>
                <a:lnTo>
                  <a:pt x="0" y="18240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2700000">
            <a:off x="895350" y="1106254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-4483" t="-330387" r="-547390" b="-3923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2700000">
            <a:off x="3752850" y="9431104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2339" t="-2601" r="-630738" b="-52692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2700000">
            <a:off x="10820400" y="1982554"/>
            <a:ext cx="190500" cy="190500"/>
          </a:xfrm>
          <a:custGeom>
            <a:avLst/>
            <a:gdLst/>
            <a:ahLst/>
            <a:cxnLst/>
            <a:rect r="r" b="b" t="t" l="l"/>
            <a:pathLst>
              <a:path h="190500" w="190500">
                <a:moveTo>
                  <a:pt x="0" y="0"/>
                </a:moveTo>
                <a:lnTo>
                  <a:pt x="190500" y="0"/>
                </a:lnTo>
                <a:lnTo>
                  <a:pt x="190500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-2257" t="-529193" r="-213000" b="-2902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2438400" y="3618024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2438400" y="5193425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2438400" y="6733551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828077" y="4055641"/>
            <a:ext cx="2963771" cy="3297659"/>
          </a:xfrm>
          <a:custGeom>
            <a:avLst/>
            <a:gdLst/>
            <a:ahLst/>
            <a:cxnLst/>
            <a:rect r="r" b="b" t="t" l="l"/>
            <a:pathLst>
              <a:path h="3297659" w="2963771">
                <a:moveTo>
                  <a:pt x="0" y="0"/>
                </a:moveTo>
                <a:lnTo>
                  <a:pt x="2963771" y="0"/>
                </a:lnTo>
                <a:lnTo>
                  <a:pt x="2963771" y="3297659"/>
                </a:lnTo>
                <a:lnTo>
                  <a:pt x="0" y="329765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438400" y="2447184"/>
            <a:ext cx="7772400" cy="1907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2"/>
              </a:lnSpc>
            </a:pPr>
            <a:r>
              <a:rPr lang="en-US" b="true" sz="4800" spc="67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FUTURE WORK:</a:t>
            </a:r>
          </a:p>
          <a:p>
            <a:pPr algn="just">
              <a:lnSpc>
                <a:spcPts val="4992"/>
              </a:lnSpc>
            </a:pPr>
          </a:p>
          <a:p>
            <a:pPr algn="just">
              <a:lnSpc>
                <a:spcPts val="4992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105150" y="3608499"/>
            <a:ext cx="5715000" cy="13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4979" indent="-237490" lvl="1">
              <a:lnSpc>
                <a:spcPts val="2727"/>
              </a:lnSpc>
              <a:buFont typeface="Arial"/>
              <a:buChar char="•"/>
            </a:pPr>
            <a:r>
              <a:rPr lang="en-US" sz="2199" spc="30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</a:t>
            </a:r>
            <a:r>
              <a:rPr lang="en-US" sz="2199" spc="30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isual Evidence: Integrate an ESP32-CAM to capture and send the thief's photo instantly.</a:t>
            </a:r>
          </a:p>
          <a:p>
            <a:pPr algn="just">
              <a:lnSpc>
                <a:spcPts val="2727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3105150" y="5108991"/>
            <a:ext cx="5715000" cy="162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 Integrati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on: Implement Machine Learning (TinyML) on the edge to distinguish between accidental bumps and drilling/cutting sounds.</a:t>
            </a: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105150" y="6823968"/>
            <a:ext cx="5715000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Biom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etric Access: Replace keys with Fingerprint or FaceID for authorized access.</a:t>
            </a:r>
          </a:p>
          <a:p>
            <a:pPr algn="just">
              <a:lnSpc>
                <a:spcPts val="2604"/>
              </a:lnSpc>
            </a:pP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604784" y="8243944"/>
            <a:ext cx="3997405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Centralized Monitoring Dashboard: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05150" y="8213475"/>
            <a:ext cx="5715000" cy="332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2438400" y="8169525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0000">
            <a:off x="-946914" y="9809780"/>
            <a:ext cx="5835135" cy="1619250"/>
          </a:xfrm>
          <a:custGeom>
            <a:avLst/>
            <a:gdLst/>
            <a:ahLst/>
            <a:cxnLst/>
            <a:rect r="r" b="b" t="t" l="l"/>
            <a:pathLst>
              <a:path h="1619250" w="5835135">
                <a:moveTo>
                  <a:pt x="0" y="0"/>
                </a:moveTo>
                <a:lnTo>
                  <a:pt x="5835135" y="0"/>
                </a:lnTo>
                <a:lnTo>
                  <a:pt x="5835135" y="1619250"/>
                </a:lnTo>
                <a:lnTo>
                  <a:pt x="0" y="16192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7080000">
            <a:off x="15766382" y="-4681857"/>
            <a:ext cx="10526598" cy="10210800"/>
          </a:xfrm>
          <a:custGeom>
            <a:avLst/>
            <a:gdLst/>
            <a:ahLst/>
            <a:cxnLst/>
            <a:rect r="r" b="b" t="t" l="l"/>
            <a:pathLst>
              <a:path h="10210800" w="10526598">
                <a:moveTo>
                  <a:pt x="0" y="0"/>
                </a:moveTo>
                <a:lnTo>
                  <a:pt x="10526598" y="0"/>
                </a:lnTo>
                <a:lnTo>
                  <a:pt x="10526598" y="10210800"/>
                </a:lnTo>
                <a:lnTo>
                  <a:pt x="0" y="10210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-2759999">
            <a:off x="-8942370" y="1509722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59999">
            <a:off x="-8791061" y="1655839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59999">
            <a:off x="-8639752" y="1801956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59999">
            <a:off x="-8488444" y="1948073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59999">
            <a:off x="-8337135" y="2094190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59999">
            <a:off x="-8185826" y="2240307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59999">
            <a:off x="-8034518" y="2386424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59999">
            <a:off x="-7883209" y="2532541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59999">
            <a:off x="-7731900" y="2678658"/>
            <a:ext cx="19183350" cy="70115"/>
          </a:xfrm>
          <a:custGeom>
            <a:avLst/>
            <a:gdLst/>
            <a:ahLst/>
            <a:cxnLst/>
            <a:rect r="r" b="b" t="t" l="l"/>
            <a:pathLst>
              <a:path h="70115" w="19183350">
                <a:moveTo>
                  <a:pt x="0" y="0"/>
                </a:moveTo>
                <a:lnTo>
                  <a:pt x="19183350" y="0"/>
                </a:lnTo>
                <a:lnTo>
                  <a:pt x="19183350" y="70115"/>
                </a:lnTo>
                <a:lnTo>
                  <a:pt x="0" y="70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34063" t="-41038476" r="-33017" b="-451780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153900" y="419100"/>
            <a:ext cx="1581150" cy="598122"/>
          </a:xfrm>
          <a:custGeom>
            <a:avLst/>
            <a:gdLst/>
            <a:ahLst/>
            <a:cxnLst/>
            <a:rect r="r" b="b" t="t" l="l"/>
            <a:pathLst>
              <a:path h="598122" w="1581150">
                <a:moveTo>
                  <a:pt x="0" y="0"/>
                </a:moveTo>
                <a:lnTo>
                  <a:pt x="1581150" y="0"/>
                </a:lnTo>
                <a:lnTo>
                  <a:pt x="1581150" y="598122"/>
                </a:lnTo>
                <a:lnTo>
                  <a:pt x="0" y="5981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-158091" b="-609774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25146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6294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7442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8590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25146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66294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7442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14859000" y="4239724"/>
            <a:ext cx="914400" cy="914400"/>
          </a:xfrm>
          <a:custGeom>
            <a:avLst/>
            <a:gdLst/>
            <a:ahLst/>
            <a:cxnLst/>
            <a:rect r="r" b="b" t="t" l="l"/>
            <a:pathLst>
              <a:path h="914400" w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6877050" y="4499710"/>
            <a:ext cx="378523" cy="363855"/>
          </a:xfrm>
          <a:custGeom>
            <a:avLst/>
            <a:gdLst/>
            <a:ahLst/>
            <a:cxnLst/>
            <a:rect r="r" b="b" t="t" l="l"/>
            <a:pathLst>
              <a:path h="363855" w="378523">
                <a:moveTo>
                  <a:pt x="0" y="0"/>
                </a:moveTo>
                <a:lnTo>
                  <a:pt x="378523" y="0"/>
                </a:lnTo>
                <a:lnTo>
                  <a:pt x="378523" y="363855"/>
                </a:lnTo>
                <a:lnTo>
                  <a:pt x="0" y="36385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5144750" y="4499710"/>
            <a:ext cx="341114" cy="363855"/>
          </a:xfrm>
          <a:custGeom>
            <a:avLst/>
            <a:gdLst/>
            <a:ahLst/>
            <a:cxnLst/>
            <a:rect r="r" b="b" t="t" l="l"/>
            <a:pathLst>
              <a:path h="363855" w="341114">
                <a:moveTo>
                  <a:pt x="0" y="0"/>
                </a:moveTo>
                <a:lnTo>
                  <a:pt x="341114" y="0"/>
                </a:lnTo>
                <a:lnTo>
                  <a:pt x="341114" y="363855"/>
                </a:lnTo>
                <a:lnTo>
                  <a:pt x="0" y="3638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2619375" y="4393245"/>
            <a:ext cx="628650" cy="576786"/>
          </a:xfrm>
          <a:custGeom>
            <a:avLst/>
            <a:gdLst/>
            <a:ahLst/>
            <a:cxnLst/>
            <a:rect r="r" b="b" t="t" l="l"/>
            <a:pathLst>
              <a:path h="576786" w="628650">
                <a:moveTo>
                  <a:pt x="0" y="0"/>
                </a:moveTo>
                <a:lnTo>
                  <a:pt x="628650" y="0"/>
                </a:lnTo>
                <a:lnTo>
                  <a:pt x="628650" y="576786"/>
                </a:lnTo>
                <a:lnTo>
                  <a:pt x="0" y="57678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924153" y="4412050"/>
            <a:ext cx="554494" cy="557981"/>
          </a:xfrm>
          <a:custGeom>
            <a:avLst/>
            <a:gdLst/>
            <a:ahLst/>
            <a:cxnLst/>
            <a:rect r="r" b="b" t="t" l="l"/>
            <a:pathLst>
              <a:path h="557981" w="554494">
                <a:moveTo>
                  <a:pt x="0" y="0"/>
                </a:moveTo>
                <a:lnTo>
                  <a:pt x="554494" y="0"/>
                </a:lnTo>
                <a:lnTo>
                  <a:pt x="554494" y="557981"/>
                </a:lnTo>
                <a:lnTo>
                  <a:pt x="0" y="55798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286500" y="1424840"/>
            <a:ext cx="5715000" cy="64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92"/>
              </a:lnSpc>
            </a:pPr>
            <a:r>
              <a:rPr lang="en-US" b="true" sz="4800" spc="67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CONCLUSION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52525" y="5597560"/>
            <a:ext cx="3638550" cy="9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Mission Accomplished: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3944" y="6566493"/>
            <a:ext cx="3638550" cy="32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</a:pPr>
          </a:p>
          <a:p>
            <a:pPr algn="l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Successfully bridged the gap between physical security and digital intelligence, transforming the safe from a "passive box" to an "active guardian."</a:t>
            </a:r>
          </a:p>
          <a:p>
            <a:pPr algn="l">
              <a:lnSpc>
                <a:spcPts val="2604"/>
              </a:lnSpc>
            </a:pPr>
          </a:p>
          <a:p>
            <a:pPr algn="l">
              <a:lnSpc>
                <a:spcPts val="2604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5257800" y="5597560"/>
            <a:ext cx="3638550" cy="19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Technical </a:t>
            </a:r>
          </a:p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Success:</a:t>
            </a:r>
          </a:p>
          <a:p>
            <a:pPr algn="ctr">
              <a:lnSpc>
                <a:spcPts val="3876"/>
              </a:lnSpc>
            </a:pPr>
          </a:p>
          <a:p>
            <a:pPr algn="ctr">
              <a:lnSpc>
                <a:spcPts val="3876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5267325" y="6895777"/>
            <a:ext cx="3638550" cy="259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Proved that Serverless Cloud Architecture (AWS) offers superior reliability, security, and speed compared to traditional local systems.</a:t>
            </a:r>
          </a:p>
          <a:p>
            <a:pPr algn="l">
              <a:lnSpc>
                <a:spcPts val="2604"/>
              </a:lnSpc>
            </a:pPr>
          </a:p>
          <a:p>
            <a:pPr algn="l">
              <a:lnSpc>
                <a:spcPts val="2604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9382125" y="5597560"/>
            <a:ext cx="3638550" cy="9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User </a:t>
            </a:r>
          </a:p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Experience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386917" y="6895777"/>
            <a:ext cx="3638550" cy="2599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Designed a seamless, user-friendly interface via Telegram, allowing owners to monitor status and receive instant alerts remotely without complex software.</a:t>
            </a:r>
          </a:p>
          <a:p>
            <a:pPr algn="l">
              <a:lnSpc>
                <a:spcPts val="2604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3496925" y="5597560"/>
            <a:ext cx="3638550" cy="1959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The </a:t>
            </a:r>
          </a:p>
          <a:p>
            <a:pPr algn="ctr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Outcome:</a:t>
            </a:r>
          </a:p>
          <a:p>
            <a:pPr algn="ctr">
              <a:lnSpc>
                <a:spcPts val="3876"/>
              </a:lnSpc>
            </a:pPr>
          </a:p>
          <a:p>
            <a:pPr algn="ctr">
              <a:lnSpc>
                <a:spcPts val="3876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3496925" y="6895777"/>
            <a:ext cx="3638550" cy="1951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Delivered a fully functional, cost-effective prototype that empowers business owners with real-time control and peace of mind.</a:t>
            </a:r>
          </a:p>
          <a:p>
            <a:pPr algn="l">
              <a:lnSpc>
                <a:spcPts val="2604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88000">
            <a:off x="-5066985" y="3350919"/>
            <a:ext cx="7200900" cy="10668000"/>
          </a:xfrm>
          <a:custGeom>
            <a:avLst/>
            <a:gdLst/>
            <a:ahLst/>
            <a:cxnLst/>
            <a:rect r="r" b="b" t="t" l="l"/>
            <a:pathLst>
              <a:path h="10668000" w="7200900">
                <a:moveTo>
                  <a:pt x="0" y="0"/>
                </a:moveTo>
                <a:lnTo>
                  <a:pt x="7200900" y="0"/>
                </a:lnTo>
                <a:lnTo>
                  <a:pt x="7200900" y="10668000"/>
                </a:lnTo>
                <a:lnTo>
                  <a:pt x="0" y="1066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4200000">
            <a:off x="11327380" y="-9934475"/>
            <a:ext cx="9169146" cy="14554200"/>
          </a:xfrm>
          <a:custGeom>
            <a:avLst/>
            <a:gdLst/>
            <a:ahLst/>
            <a:cxnLst/>
            <a:rect r="r" b="b" t="t" l="l"/>
            <a:pathLst>
              <a:path h="14554200" w="9169146">
                <a:moveTo>
                  <a:pt x="0" y="0"/>
                </a:moveTo>
                <a:lnTo>
                  <a:pt x="9169146" y="0"/>
                </a:lnTo>
                <a:lnTo>
                  <a:pt x="9169146" y="14554200"/>
                </a:lnTo>
                <a:lnTo>
                  <a:pt x="0" y="14554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353800" y="1581150"/>
            <a:ext cx="14325600" cy="15059763"/>
          </a:xfrm>
          <a:custGeom>
            <a:avLst/>
            <a:gdLst/>
            <a:ahLst/>
            <a:cxnLst/>
            <a:rect r="r" b="b" t="t" l="l"/>
            <a:pathLst>
              <a:path h="15059763" w="14325600">
                <a:moveTo>
                  <a:pt x="0" y="0"/>
                </a:moveTo>
                <a:lnTo>
                  <a:pt x="14325600" y="0"/>
                </a:lnTo>
                <a:lnTo>
                  <a:pt x="14325600" y="15059763"/>
                </a:lnTo>
                <a:lnTo>
                  <a:pt x="0" y="150597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-2759999">
            <a:off x="-2307780" y="2929293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2759999">
            <a:off x="-2166277" y="3065941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759999">
            <a:off x="-2024774" y="3202589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59999">
            <a:off x="-1883271" y="3339237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2759999">
            <a:off x="-1741767" y="3475885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759999">
            <a:off x="-1600264" y="3612533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2759999">
            <a:off x="-1458761" y="3749181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759999">
            <a:off x="-1317258" y="3885829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759999">
            <a:off x="-1175754" y="4022478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0"/>
                </a:lnTo>
                <a:lnTo>
                  <a:pt x="0" y="65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59999">
            <a:off x="403189" y="122002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0"/>
                </a:lnTo>
                <a:lnTo>
                  <a:pt x="0" y="65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759999">
            <a:off x="544692" y="258650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759999">
            <a:off x="686196" y="395298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2759999">
            <a:off x="827699" y="531946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2759999">
            <a:off x="969202" y="668594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2759999">
            <a:off x="1110705" y="805242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2759999">
            <a:off x="1252209" y="941890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59999">
            <a:off x="1393712" y="1078538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2759999">
            <a:off x="1535215" y="1215186"/>
            <a:ext cx="3915708" cy="65571"/>
          </a:xfrm>
          <a:custGeom>
            <a:avLst/>
            <a:gdLst/>
            <a:ahLst/>
            <a:cxnLst/>
            <a:rect r="r" b="b" t="t" l="l"/>
            <a:pathLst>
              <a:path h="65571" w="3915708">
                <a:moveTo>
                  <a:pt x="0" y="0"/>
                </a:moveTo>
                <a:lnTo>
                  <a:pt x="3915708" y="0"/>
                </a:lnTo>
                <a:lnTo>
                  <a:pt x="3915708" y="65571"/>
                </a:lnTo>
                <a:lnTo>
                  <a:pt x="0" y="655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294875" t="-10679608" r="0" b="-862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7320000">
            <a:off x="11637671" y="86198"/>
            <a:ext cx="1798558" cy="2476500"/>
          </a:xfrm>
          <a:custGeom>
            <a:avLst/>
            <a:gdLst/>
            <a:ahLst/>
            <a:cxnLst/>
            <a:rect r="r" b="b" t="t" l="l"/>
            <a:pathLst>
              <a:path h="2476500" w="1798558">
                <a:moveTo>
                  <a:pt x="0" y="0"/>
                </a:moveTo>
                <a:lnTo>
                  <a:pt x="1798558" y="0"/>
                </a:lnTo>
                <a:lnTo>
                  <a:pt x="1798558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5049500" y="342900"/>
            <a:ext cx="925506" cy="571500"/>
          </a:xfrm>
          <a:custGeom>
            <a:avLst/>
            <a:gdLst/>
            <a:ahLst/>
            <a:cxnLst/>
            <a:rect r="r" b="b" t="t" l="l"/>
            <a:pathLst>
              <a:path h="571500" w="925506">
                <a:moveTo>
                  <a:pt x="0" y="0"/>
                </a:moveTo>
                <a:lnTo>
                  <a:pt x="925506" y="0"/>
                </a:lnTo>
                <a:lnTo>
                  <a:pt x="925506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033488" y="342900"/>
            <a:ext cx="595163" cy="571500"/>
          </a:xfrm>
          <a:custGeom>
            <a:avLst/>
            <a:gdLst/>
            <a:ahLst/>
            <a:cxnLst/>
            <a:rect r="r" b="b" t="t" l="l"/>
            <a:pathLst>
              <a:path h="571500" w="595163">
                <a:moveTo>
                  <a:pt x="0" y="0"/>
                </a:moveTo>
                <a:lnTo>
                  <a:pt x="595163" y="0"/>
                </a:lnTo>
                <a:lnTo>
                  <a:pt x="595163" y="571500"/>
                </a:lnTo>
                <a:lnTo>
                  <a:pt x="0" y="5715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55504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671501" y="3017061"/>
            <a:ext cx="547375" cy="547375"/>
          </a:xfrm>
          <a:custGeom>
            <a:avLst/>
            <a:gdLst/>
            <a:ahLst/>
            <a:cxnLst/>
            <a:rect r="r" b="b" t="t" l="l"/>
            <a:pathLst>
              <a:path h="547375" w="547375">
                <a:moveTo>
                  <a:pt x="0" y="0"/>
                </a:moveTo>
                <a:lnTo>
                  <a:pt x="547375" y="0"/>
                </a:lnTo>
                <a:lnTo>
                  <a:pt x="547375" y="547375"/>
                </a:lnTo>
                <a:lnTo>
                  <a:pt x="0" y="5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-2700000">
            <a:off x="3606434" y="5051424"/>
            <a:ext cx="547375" cy="547375"/>
          </a:xfrm>
          <a:custGeom>
            <a:avLst/>
            <a:gdLst/>
            <a:ahLst/>
            <a:cxnLst/>
            <a:rect r="r" b="b" t="t" l="l"/>
            <a:pathLst>
              <a:path h="547375" w="547375">
                <a:moveTo>
                  <a:pt x="0" y="0"/>
                </a:moveTo>
                <a:lnTo>
                  <a:pt x="547375" y="0"/>
                </a:lnTo>
                <a:lnTo>
                  <a:pt x="547375" y="547375"/>
                </a:lnTo>
                <a:lnTo>
                  <a:pt x="0" y="54737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-2700000">
            <a:off x="3609674" y="7332576"/>
            <a:ext cx="563018" cy="563018"/>
          </a:xfrm>
          <a:custGeom>
            <a:avLst/>
            <a:gdLst/>
            <a:ahLst/>
            <a:cxnLst/>
            <a:rect r="r" b="b" t="t" l="l"/>
            <a:pathLst>
              <a:path h="563018" w="563018">
                <a:moveTo>
                  <a:pt x="0" y="0"/>
                </a:moveTo>
                <a:lnTo>
                  <a:pt x="563018" y="0"/>
                </a:lnTo>
                <a:lnTo>
                  <a:pt x="563018" y="563018"/>
                </a:lnTo>
                <a:lnTo>
                  <a:pt x="0" y="56301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12759124" y="4666511"/>
            <a:ext cx="4996860" cy="5506181"/>
          </a:xfrm>
          <a:custGeom>
            <a:avLst/>
            <a:gdLst/>
            <a:ahLst/>
            <a:cxnLst/>
            <a:rect r="r" b="b" t="t" l="l"/>
            <a:pathLst>
              <a:path h="5506181" w="4996860">
                <a:moveTo>
                  <a:pt x="0" y="0"/>
                </a:moveTo>
                <a:lnTo>
                  <a:pt x="4996859" y="0"/>
                </a:lnTo>
                <a:lnTo>
                  <a:pt x="4996859" y="5506182"/>
                </a:lnTo>
                <a:lnTo>
                  <a:pt x="0" y="550618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784866" y="1798772"/>
            <a:ext cx="6887503" cy="89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55"/>
              </a:lnSpc>
            </a:pPr>
            <a:r>
              <a:rPr lang="en-US" b="true" sz="6399" spc="89">
                <a:solidFill>
                  <a:srgbClr val="54378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INTRODUCTION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624339" y="3074437"/>
            <a:ext cx="5306795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3199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</a:t>
            </a:r>
            <a:r>
              <a:rPr lang="en-US" sz="3199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igh-Value Security Context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59272" y="4976646"/>
            <a:ext cx="5068287" cy="488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3199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</a:t>
            </a:r>
            <a:r>
              <a:rPr lang="en-US" sz="3199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IoT Paradigm Shift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70334" y="7364323"/>
            <a:ext cx="2935366" cy="983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7"/>
              </a:lnSpc>
            </a:pPr>
            <a:r>
              <a:rPr lang="en-US" sz="3199" spc="44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Vision</a:t>
            </a:r>
          </a:p>
          <a:p>
            <a:pPr algn="just">
              <a:lnSpc>
                <a:spcPts val="3967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3772805" y="3786677"/>
            <a:ext cx="6158329" cy="65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</a:t>
            </a: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old and jewelry stores manage critical assets requiring robust security beyond physical barriers.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744667" y="5693114"/>
            <a:ext cx="5357895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Transitioning from Passive Security (locks and CCTV) to Active Monitoring using the Internet of Things (IoT).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3772805" y="8078874"/>
            <a:ext cx="4724353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Designing a Cyber-Physical System that integrates embedded sensors with secure cloud infrastructure to protect assets in real-time.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0000">
            <a:off x="7599423" y="-9484228"/>
            <a:ext cx="13468350" cy="11111389"/>
          </a:xfrm>
          <a:custGeom>
            <a:avLst/>
            <a:gdLst/>
            <a:ahLst/>
            <a:cxnLst/>
            <a:rect r="r" b="b" t="t" l="l"/>
            <a:pathLst>
              <a:path h="11111389" w="13468350">
                <a:moveTo>
                  <a:pt x="0" y="0"/>
                </a:moveTo>
                <a:lnTo>
                  <a:pt x="13468350" y="0"/>
                </a:lnTo>
                <a:lnTo>
                  <a:pt x="13468350" y="11111389"/>
                </a:lnTo>
                <a:lnTo>
                  <a:pt x="0" y="11111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160000">
            <a:off x="10778164" y="8235715"/>
            <a:ext cx="13721174" cy="9176035"/>
          </a:xfrm>
          <a:custGeom>
            <a:avLst/>
            <a:gdLst/>
            <a:ahLst/>
            <a:cxnLst/>
            <a:rect r="r" b="b" t="t" l="l"/>
            <a:pathLst>
              <a:path h="9176035" w="13721174">
                <a:moveTo>
                  <a:pt x="0" y="0"/>
                </a:moveTo>
                <a:lnTo>
                  <a:pt x="13721174" y="0"/>
                </a:lnTo>
                <a:lnTo>
                  <a:pt x="13721174" y="9176035"/>
                </a:lnTo>
                <a:lnTo>
                  <a:pt x="0" y="91760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-228600" y="0"/>
            <a:ext cx="3343275" cy="10287000"/>
            <a:chOff x="0" y="0"/>
            <a:chExt cx="227687" cy="7005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7687" cy="700575"/>
            </a:xfrm>
            <a:custGeom>
              <a:avLst/>
              <a:gdLst/>
              <a:ahLst/>
              <a:cxnLst/>
              <a:rect r="r" b="b" t="t" l="l"/>
              <a:pathLst>
                <a:path h="700575" w="227687">
                  <a:moveTo>
                    <a:pt x="24487" y="0"/>
                  </a:moveTo>
                  <a:lnTo>
                    <a:pt x="0" y="0"/>
                  </a:lnTo>
                  <a:lnTo>
                    <a:pt x="0" y="700575"/>
                  </a:lnTo>
                  <a:lnTo>
                    <a:pt x="24487" y="700575"/>
                  </a:lnTo>
                  <a:lnTo>
                    <a:pt x="227687" y="350288"/>
                  </a:lnTo>
                  <a:lnTo>
                    <a:pt x="24487" y="0"/>
                  </a:lnTo>
                  <a:close/>
                </a:path>
              </a:pathLst>
            </a:custGeom>
            <a:blipFill>
              <a:blip r:embed="rId6"/>
              <a:stretch>
                <a:fillRect l="-103181" t="0" r="-26125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2880000">
            <a:off x="-9749252" y="10309854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80000">
            <a:off x="-9563388" y="10142501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80000">
            <a:off x="-9377525" y="9975149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80000">
            <a:off x="-9191661" y="9807796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80000">
            <a:off x="-9005797" y="9640444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80000">
            <a:off x="-8819934" y="9473091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11400" y="457200"/>
            <a:ext cx="1581150" cy="565872"/>
          </a:xfrm>
          <a:custGeom>
            <a:avLst/>
            <a:gdLst/>
            <a:ahLst/>
            <a:cxnLst/>
            <a:rect r="r" b="b" t="t" l="l"/>
            <a:pathLst>
              <a:path h="565872" w="1581150">
                <a:moveTo>
                  <a:pt x="0" y="0"/>
                </a:moveTo>
                <a:lnTo>
                  <a:pt x="1581150" y="0"/>
                </a:lnTo>
                <a:lnTo>
                  <a:pt x="1581150" y="565872"/>
                </a:lnTo>
                <a:lnTo>
                  <a:pt x="0" y="565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278" t="0" r="-580659" b="-1302567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429000" y="4915267"/>
            <a:ext cx="514350" cy="489275"/>
          </a:xfrm>
          <a:custGeom>
            <a:avLst/>
            <a:gdLst/>
            <a:ahLst/>
            <a:cxnLst/>
            <a:rect r="r" b="b" t="t" l="l"/>
            <a:pathLst>
              <a:path h="489275" w="514350">
                <a:moveTo>
                  <a:pt x="0" y="0"/>
                </a:moveTo>
                <a:lnTo>
                  <a:pt x="514350" y="0"/>
                </a:lnTo>
                <a:lnTo>
                  <a:pt x="514350" y="489275"/>
                </a:lnTo>
                <a:lnTo>
                  <a:pt x="0" y="489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429000" y="7213270"/>
            <a:ext cx="514350" cy="489275"/>
          </a:xfrm>
          <a:custGeom>
            <a:avLst/>
            <a:gdLst/>
            <a:ahLst/>
            <a:cxnLst/>
            <a:rect r="r" b="b" t="t" l="l"/>
            <a:pathLst>
              <a:path h="489275" w="514350">
                <a:moveTo>
                  <a:pt x="0" y="0"/>
                </a:moveTo>
                <a:lnTo>
                  <a:pt x="514350" y="0"/>
                </a:lnTo>
                <a:lnTo>
                  <a:pt x="514350" y="489275"/>
                </a:lnTo>
                <a:lnTo>
                  <a:pt x="0" y="4892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0229850" y="4915267"/>
            <a:ext cx="514350" cy="489275"/>
          </a:xfrm>
          <a:custGeom>
            <a:avLst/>
            <a:gdLst/>
            <a:ahLst/>
            <a:cxnLst/>
            <a:rect r="r" b="b" t="t" l="l"/>
            <a:pathLst>
              <a:path h="489275" w="514350">
                <a:moveTo>
                  <a:pt x="0" y="0"/>
                </a:moveTo>
                <a:lnTo>
                  <a:pt x="514350" y="0"/>
                </a:lnTo>
                <a:lnTo>
                  <a:pt x="514350" y="489275"/>
                </a:lnTo>
                <a:lnTo>
                  <a:pt x="0" y="48927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0229850" y="7295334"/>
            <a:ext cx="514350" cy="489275"/>
          </a:xfrm>
          <a:custGeom>
            <a:avLst/>
            <a:gdLst/>
            <a:ahLst/>
            <a:cxnLst/>
            <a:rect r="r" b="b" t="t" l="l"/>
            <a:pathLst>
              <a:path h="489275" w="514350">
                <a:moveTo>
                  <a:pt x="0" y="0"/>
                </a:moveTo>
                <a:lnTo>
                  <a:pt x="514350" y="0"/>
                </a:lnTo>
                <a:lnTo>
                  <a:pt x="514350" y="489276"/>
                </a:lnTo>
                <a:lnTo>
                  <a:pt x="0" y="4892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3429000" y="1977164"/>
            <a:ext cx="5715000" cy="64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2"/>
              </a:lnSpc>
            </a:pPr>
            <a:r>
              <a:rPr lang="en-US" b="true" sz="4800" spc="67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429000" y="3623166"/>
            <a:ext cx="5715000" cy="368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76"/>
              </a:lnSpc>
            </a:pPr>
            <a:r>
              <a:rPr lang="en-US" sz="2400" spc="33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Where</a:t>
            </a:r>
            <a:r>
              <a:rPr lang="en-US" sz="2400" spc="33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We’ll Engage Our Audience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610100" y="7333434"/>
            <a:ext cx="4762500" cy="926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Global Tracking:</a:t>
            </a:r>
          </a:p>
          <a:p>
            <a:pPr algn="l">
              <a:lnSpc>
                <a:spcPts val="3536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610100" y="5608799"/>
            <a:ext cx="4762500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evelop a system to detect vibration, motion, and unauthorized access instantly.</a:t>
            </a: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1125200" y="4930453"/>
            <a:ext cx="5467350" cy="1117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3399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Cloud Integration (AWS):</a:t>
            </a:r>
          </a:p>
          <a:p>
            <a:pPr algn="l">
              <a:lnSpc>
                <a:spcPts val="2587"/>
              </a:lnSpc>
            </a:pPr>
          </a:p>
          <a:p>
            <a:pPr algn="l">
              <a:lnSpc>
                <a:spcPts val="2587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1125200" y="5842962"/>
            <a:ext cx="4496366" cy="1528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8054" indent="-214027" lvl="1">
              <a:lnSpc>
                <a:spcPts val="2458"/>
              </a:lnSpc>
              <a:buFont typeface="Arial"/>
              <a:buChar char="•"/>
            </a:pPr>
            <a:r>
              <a:rPr lang="en-US" sz="1982" spc="27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</a:t>
            </a:r>
            <a:r>
              <a:rPr lang="en-US" sz="1982" spc="27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tilize AWS IoT Core for scalable, secure data processing and device management.</a:t>
            </a:r>
          </a:p>
          <a:p>
            <a:pPr algn="just">
              <a:lnSpc>
                <a:spcPts val="2458"/>
              </a:lnSpc>
            </a:pPr>
          </a:p>
          <a:p>
            <a:pPr algn="just">
              <a:lnSpc>
                <a:spcPts val="2458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1410950" y="7333434"/>
            <a:ext cx="4762500" cy="1374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Instant Notification:</a:t>
            </a:r>
          </a:p>
          <a:p>
            <a:pPr algn="l">
              <a:lnSpc>
                <a:spcPts val="3536"/>
              </a:lnSpc>
            </a:pPr>
          </a:p>
          <a:p>
            <a:pPr algn="l">
              <a:lnSpc>
                <a:spcPts val="3536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744200" y="8054496"/>
            <a:ext cx="4762500" cy="162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06780" indent="-302260" lvl="2">
              <a:lnSpc>
                <a:spcPts val="2604"/>
              </a:lnSpc>
              <a:buFont typeface="Arial"/>
              <a:buChar char="⚬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liver immediate alerts to the owner via a Telegram Bot to ensure rapid response time.</a:t>
            </a:r>
          </a:p>
          <a:p>
            <a:pPr algn="just">
              <a:lnSpc>
                <a:spcPts val="2604"/>
              </a:lnSpc>
            </a:pP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310889" y="4967791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Real-Time Detection: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62475" y="7954518"/>
            <a:ext cx="4762500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Impl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ement GPS technology to provide real-time location updates if the safe is moved.</a:t>
            </a:r>
          </a:p>
          <a:p>
            <a:pPr algn="just">
              <a:lnSpc>
                <a:spcPts val="2604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9F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00000">
            <a:off x="-8629297" y="-4506620"/>
            <a:ext cx="10801255" cy="10896600"/>
          </a:xfrm>
          <a:custGeom>
            <a:avLst/>
            <a:gdLst/>
            <a:ahLst/>
            <a:cxnLst/>
            <a:rect r="r" b="b" t="t" l="l"/>
            <a:pathLst>
              <a:path h="10896600" w="10801255">
                <a:moveTo>
                  <a:pt x="0" y="0"/>
                </a:moveTo>
                <a:lnTo>
                  <a:pt x="10801255" y="0"/>
                </a:lnTo>
                <a:lnTo>
                  <a:pt x="10801255" y="10896600"/>
                </a:lnTo>
                <a:lnTo>
                  <a:pt x="0" y="1089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2880000">
            <a:off x="12080450" y="7238190"/>
            <a:ext cx="10668000" cy="3680460"/>
          </a:xfrm>
          <a:custGeom>
            <a:avLst/>
            <a:gdLst/>
            <a:ahLst/>
            <a:cxnLst/>
            <a:rect r="r" b="b" t="t" l="l"/>
            <a:pathLst>
              <a:path h="3680460" w="10668000">
                <a:moveTo>
                  <a:pt x="0" y="0"/>
                </a:moveTo>
                <a:lnTo>
                  <a:pt x="10668000" y="0"/>
                </a:lnTo>
                <a:lnTo>
                  <a:pt x="10668000" y="3680460"/>
                </a:lnTo>
                <a:lnTo>
                  <a:pt x="0" y="3680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-1799134">
            <a:off x="-6241972" y="2976482"/>
            <a:ext cx="13944600" cy="11469434"/>
          </a:xfrm>
          <a:custGeom>
            <a:avLst/>
            <a:gdLst/>
            <a:ahLst/>
            <a:cxnLst/>
            <a:rect r="r" b="b" t="t" l="l"/>
            <a:pathLst>
              <a:path h="11469434" w="13944600">
                <a:moveTo>
                  <a:pt x="13944600" y="0"/>
                </a:moveTo>
                <a:lnTo>
                  <a:pt x="0" y="0"/>
                </a:lnTo>
                <a:lnTo>
                  <a:pt x="0" y="11469433"/>
                </a:lnTo>
                <a:lnTo>
                  <a:pt x="13944600" y="11469433"/>
                </a:lnTo>
                <a:lnTo>
                  <a:pt x="13944600" y="0"/>
                </a:lnTo>
                <a:close/>
              </a:path>
            </a:pathLst>
          </a:custGeom>
          <a:blipFill>
            <a:blip r:embed="rId6"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2759999">
            <a:off x="6027018" y="2243021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759999">
            <a:off x="6187994" y="2087568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5"/>
                </a:lnTo>
                <a:lnTo>
                  <a:pt x="0" y="74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759999">
            <a:off x="6348969" y="1932116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759999">
            <a:off x="6509945" y="1776664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759999">
            <a:off x="6670921" y="1621211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759999">
            <a:off x="6831896" y="1465759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759999">
            <a:off x="6992872" y="1310306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5"/>
                </a:lnTo>
                <a:lnTo>
                  <a:pt x="0" y="74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759999">
            <a:off x="7153847" y="1154854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759999">
            <a:off x="7314823" y="999402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759999">
            <a:off x="7475799" y="843949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5"/>
                </a:lnTo>
                <a:lnTo>
                  <a:pt x="0" y="74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759999">
            <a:off x="7636774" y="688497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759999">
            <a:off x="7797750" y="533045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2759999">
            <a:off x="7958726" y="377592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759999">
            <a:off x="8119701" y="222140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759999">
            <a:off x="8280677" y="66687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5"/>
                </a:lnTo>
                <a:lnTo>
                  <a:pt x="0" y="745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2759999">
            <a:off x="8441653" y="-88765"/>
            <a:ext cx="19593865" cy="74594"/>
          </a:xfrm>
          <a:custGeom>
            <a:avLst/>
            <a:gdLst/>
            <a:ahLst/>
            <a:cxnLst/>
            <a:rect r="r" b="b" t="t" l="l"/>
            <a:pathLst>
              <a:path h="74594" w="19593865">
                <a:moveTo>
                  <a:pt x="0" y="0"/>
                </a:moveTo>
                <a:lnTo>
                  <a:pt x="19593865" y="0"/>
                </a:lnTo>
                <a:lnTo>
                  <a:pt x="19593865" y="74594"/>
                </a:lnTo>
                <a:lnTo>
                  <a:pt x="0" y="745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204" t="-46586363" r="-998" b="-103999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629150" y="457200"/>
            <a:ext cx="1581150" cy="571871"/>
          </a:xfrm>
          <a:custGeom>
            <a:avLst/>
            <a:gdLst/>
            <a:ahLst/>
            <a:cxnLst/>
            <a:rect r="r" b="b" t="t" l="l"/>
            <a:pathLst>
              <a:path h="571871" w="1581150">
                <a:moveTo>
                  <a:pt x="0" y="0"/>
                </a:moveTo>
                <a:lnTo>
                  <a:pt x="1581150" y="0"/>
                </a:lnTo>
                <a:lnTo>
                  <a:pt x="1581150" y="571871"/>
                </a:lnTo>
                <a:lnTo>
                  <a:pt x="0" y="571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358" t="0" r="-174461" b="-88281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9720000">
            <a:off x="16555920" y="1438218"/>
            <a:ext cx="1866813" cy="2629314"/>
          </a:xfrm>
          <a:custGeom>
            <a:avLst/>
            <a:gdLst/>
            <a:ahLst/>
            <a:cxnLst/>
            <a:rect r="r" b="b" t="t" l="l"/>
            <a:pathLst>
              <a:path h="2629314" w="1866813">
                <a:moveTo>
                  <a:pt x="0" y="0"/>
                </a:moveTo>
                <a:lnTo>
                  <a:pt x="1866813" y="0"/>
                </a:lnTo>
                <a:lnTo>
                  <a:pt x="1866813" y="2629314"/>
                </a:lnTo>
                <a:lnTo>
                  <a:pt x="0" y="26293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-1581150" y="4705350"/>
            <a:ext cx="6745911" cy="6248400"/>
          </a:xfrm>
          <a:custGeom>
            <a:avLst/>
            <a:gdLst/>
            <a:ahLst/>
            <a:cxnLst/>
            <a:rect r="r" b="b" t="t" l="l"/>
            <a:pathLst>
              <a:path h="6248400" w="6745911">
                <a:moveTo>
                  <a:pt x="0" y="0"/>
                </a:moveTo>
                <a:lnTo>
                  <a:pt x="6745911" y="0"/>
                </a:lnTo>
                <a:lnTo>
                  <a:pt x="6745911" y="6248400"/>
                </a:lnTo>
                <a:lnTo>
                  <a:pt x="0" y="62484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7430879" y="3299503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7430879" y="482179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7430879" y="664952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7524750" y="1249301"/>
            <a:ext cx="6747509" cy="1409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4"/>
              </a:lnSpc>
            </a:pPr>
            <a:r>
              <a:rPr lang="en-US" b="true" sz="5196" spc="72">
                <a:solidFill>
                  <a:srgbClr val="54378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PROBLEM STATEMENT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293888" y="3309028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b="true" sz="3400" spc="47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Lack of Interactivity: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303192" y="4833982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Delayed Response: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293888" y="6673076"/>
            <a:ext cx="57150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No Tracking Capability: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7430879" y="8420836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8293888" y="8472941"/>
            <a:ext cx="57150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Local Dependency: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268006" y="3725418"/>
            <a:ext cx="4157009" cy="9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Traditional safes are "offline" devices; they cannot communicate threats to the owner.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303192" y="5298113"/>
            <a:ext cx="4439890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Theft incidents are often discovered hours or days later, drastically reducing recovery chances.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8370882" y="7115071"/>
            <a:ext cx="3973420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Once a safe is physically removed from the premises, its location becomes untraceable.</a:t>
            </a:r>
          </a:p>
          <a:p>
            <a:pPr algn="l">
              <a:lnSpc>
                <a:spcPts val="2604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8293888" y="9071588"/>
            <a:ext cx="3994925" cy="9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4"/>
              </a:lnSpc>
              <a:spcBef>
                <a:spcPct val="0"/>
              </a:spcBef>
            </a:pPr>
            <a:r>
              <a:rPr lang="en-US" sz="2100" spc="29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Reliance on local alarms that can be easily disabled or bypassed by intruders.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0849" y="1106409"/>
            <a:ext cx="13647806" cy="8994100"/>
          </a:xfrm>
          <a:custGeom>
            <a:avLst/>
            <a:gdLst/>
            <a:ahLst/>
            <a:cxnLst/>
            <a:rect r="r" b="b" t="t" l="l"/>
            <a:pathLst>
              <a:path h="8994100" w="13647806">
                <a:moveTo>
                  <a:pt x="0" y="0"/>
                </a:moveTo>
                <a:lnTo>
                  <a:pt x="13647806" y="0"/>
                </a:lnTo>
                <a:lnTo>
                  <a:pt x="13647806" y="8994100"/>
                </a:lnTo>
                <a:lnTo>
                  <a:pt x="0" y="8994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" t="0" r="-426" b="-12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60000">
            <a:off x="7599423" y="-9484228"/>
            <a:ext cx="13468350" cy="11111389"/>
          </a:xfrm>
          <a:custGeom>
            <a:avLst/>
            <a:gdLst/>
            <a:ahLst/>
            <a:cxnLst/>
            <a:rect r="r" b="b" t="t" l="l"/>
            <a:pathLst>
              <a:path h="11111389" w="13468350">
                <a:moveTo>
                  <a:pt x="0" y="0"/>
                </a:moveTo>
                <a:lnTo>
                  <a:pt x="13468350" y="0"/>
                </a:lnTo>
                <a:lnTo>
                  <a:pt x="13468350" y="11111389"/>
                </a:lnTo>
                <a:lnTo>
                  <a:pt x="0" y="111113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2880000">
            <a:off x="-9749252" y="10309854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0000">
            <a:off x="-9563388" y="10142501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80000">
            <a:off x="-9377525" y="9975149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880000">
            <a:off x="-9191661" y="9807796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60000">
            <a:off x="10778164" y="8235715"/>
            <a:ext cx="13721174" cy="9176035"/>
          </a:xfrm>
          <a:custGeom>
            <a:avLst/>
            <a:gdLst/>
            <a:ahLst/>
            <a:cxnLst/>
            <a:rect r="r" b="b" t="t" l="l"/>
            <a:pathLst>
              <a:path h="9176035" w="13721174">
                <a:moveTo>
                  <a:pt x="0" y="0"/>
                </a:moveTo>
                <a:lnTo>
                  <a:pt x="13721174" y="0"/>
                </a:lnTo>
                <a:lnTo>
                  <a:pt x="13721174" y="9176035"/>
                </a:lnTo>
                <a:lnTo>
                  <a:pt x="0" y="91760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07707" y="453243"/>
            <a:ext cx="8045824" cy="64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92"/>
              </a:lnSpc>
            </a:pPr>
            <a:r>
              <a:rPr lang="en-US" b="true" sz="4800" spc="67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SYSTEM ARCHITECTURE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2880000">
            <a:off x="-8589801" y="10058825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80000">
            <a:off x="-8403937" y="9891472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9"/>
                </a:lnTo>
                <a:lnTo>
                  <a:pt x="0" y="83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880000">
            <a:off x="-8218074" y="9724120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2880000">
            <a:off x="-8032210" y="9556768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1091" t="0" r="-32020" b="-53259588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95275" y="7090410"/>
            <a:ext cx="250508" cy="463868"/>
            <a:chOff x="0" y="0"/>
            <a:chExt cx="334010" cy="6184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4341" y="50476"/>
              <a:ext cx="238573" cy="519078"/>
            </a:xfrm>
            <a:custGeom>
              <a:avLst/>
              <a:gdLst/>
              <a:ahLst/>
              <a:cxnLst/>
              <a:rect r="r" b="b" t="t" l="l"/>
              <a:pathLst>
                <a:path h="519078" w="238573">
                  <a:moveTo>
                    <a:pt x="214739" y="134944"/>
                  </a:moveTo>
                  <a:cubicBezTo>
                    <a:pt x="155049" y="221304"/>
                    <a:pt x="179179" y="385134"/>
                    <a:pt x="170289" y="437204"/>
                  </a:cubicBezTo>
                  <a:cubicBezTo>
                    <a:pt x="165209" y="461334"/>
                    <a:pt x="162669" y="474034"/>
                    <a:pt x="152509" y="486734"/>
                  </a:cubicBezTo>
                  <a:cubicBezTo>
                    <a:pt x="143619" y="500704"/>
                    <a:pt x="125839" y="512134"/>
                    <a:pt x="109329" y="515944"/>
                  </a:cubicBezTo>
                  <a:cubicBezTo>
                    <a:pt x="94089" y="521024"/>
                    <a:pt x="72499" y="519754"/>
                    <a:pt x="57259" y="513404"/>
                  </a:cubicBezTo>
                  <a:cubicBezTo>
                    <a:pt x="42019" y="507054"/>
                    <a:pt x="26779" y="494354"/>
                    <a:pt x="17889" y="479114"/>
                  </a:cubicBezTo>
                  <a:cubicBezTo>
                    <a:pt x="8999" y="465144"/>
                    <a:pt x="2649" y="446094"/>
                    <a:pt x="6459" y="428314"/>
                  </a:cubicBezTo>
                  <a:cubicBezTo>
                    <a:pt x="10269" y="407994"/>
                    <a:pt x="29319" y="376244"/>
                    <a:pt x="49639" y="364814"/>
                  </a:cubicBezTo>
                  <a:cubicBezTo>
                    <a:pt x="69959" y="354654"/>
                    <a:pt x="106789" y="354654"/>
                    <a:pt x="125839" y="364814"/>
                  </a:cubicBezTo>
                  <a:cubicBezTo>
                    <a:pt x="146159" y="376244"/>
                    <a:pt x="166479" y="406724"/>
                    <a:pt x="169019" y="428314"/>
                  </a:cubicBezTo>
                  <a:cubicBezTo>
                    <a:pt x="171559" y="451174"/>
                    <a:pt x="157589" y="485464"/>
                    <a:pt x="141079" y="499434"/>
                  </a:cubicBezTo>
                  <a:cubicBezTo>
                    <a:pt x="123299" y="514674"/>
                    <a:pt x="87739" y="522294"/>
                    <a:pt x="66149" y="515944"/>
                  </a:cubicBezTo>
                  <a:cubicBezTo>
                    <a:pt x="44559" y="510864"/>
                    <a:pt x="21699" y="490544"/>
                    <a:pt x="10269" y="463874"/>
                  </a:cubicBezTo>
                  <a:cubicBezTo>
                    <a:pt x="-10051" y="415614"/>
                    <a:pt x="5189" y="293694"/>
                    <a:pt x="10269" y="234004"/>
                  </a:cubicBezTo>
                  <a:cubicBezTo>
                    <a:pt x="14079" y="194634"/>
                    <a:pt x="17889" y="165424"/>
                    <a:pt x="26779" y="136214"/>
                  </a:cubicBezTo>
                  <a:cubicBezTo>
                    <a:pt x="35669" y="110814"/>
                    <a:pt x="45829" y="87954"/>
                    <a:pt x="61069" y="66364"/>
                  </a:cubicBezTo>
                  <a:cubicBezTo>
                    <a:pt x="76309" y="46044"/>
                    <a:pt x="100439" y="21914"/>
                    <a:pt x="119489" y="11754"/>
                  </a:cubicBezTo>
                  <a:cubicBezTo>
                    <a:pt x="130919" y="4134"/>
                    <a:pt x="142349" y="1594"/>
                    <a:pt x="155049" y="324"/>
                  </a:cubicBezTo>
                  <a:cubicBezTo>
                    <a:pt x="166479" y="-946"/>
                    <a:pt x="180449" y="1594"/>
                    <a:pt x="191879" y="6674"/>
                  </a:cubicBezTo>
                  <a:cubicBezTo>
                    <a:pt x="205849" y="14294"/>
                    <a:pt x="223629" y="32074"/>
                    <a:pt x="231249" y="46044"/>
                  </a:cubicBezTo>
                  <a:cubicBezTo>
                    <a:pt x="237599" y="58744"/>
                    <a:pt x="240139" y="70174"/>
                    <a:pt x="237599" y="84144"/>
                  </a:cubicBezTo>
                  <a:cubicBezTo>
                    <a:pt x="236329" y="99384"/>
                    <a:pt x="214739" y="134944"/>
                    <a:pt x="214739" y="13494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41935" y="6930390"/>
            <a:ext cx="465772" cy="338138"/>
            <a:chOff x="0" y="0"/>
            <a:chExt cx="621030" cy="45085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9427" y="50661"/>
              <a:ext cx="519693" cy="350390"/>
            </a:xfrm>
            <a:custGeom>
              <a:avLst/>
              <a:gdLst/>
              <a:ahLst/>
              <a:cxnLst/>
              <a:rect r="r" b="b" t="t" l="l"/>
              <a:pathLst>
                <a:path h="350390" w="519693">
                  <a:moveTo>
                    <a:pt x="456033" y="153809"/>
                  </a:moveTo>
                  <a:cubicBezTo>
                    <a:pt x="337923" y="190639"/>
                    <a:pt x="252833" y="288429"/>
                    <a:pt x="196953" y="318909"/>
                  </a:cubicBezTo>
                  <a:cubicBezTo>
                    <a:pt x="160123" y="337959"/>
                    <a:pt x="127103" y="349389"/>
                    <a:pt x="96623" y="349389"/>
                  </a:cubicBezTo>
                  <a:cubicBezTo>
                    <a:pt x="69953" y="348119"/>
                    <a:pt x="39473" y="339229"/>
                    <a:pt x="22963" y="325259"/>
                  </a:cubicBezTo>
                  <a:cubicBezTo>
                    <a:pt x="10263" y="313829"/>
                    <a:pt x="2643" y="294779"/>
                    <a:pt x="1373" y="278269"/>
                  </a:cubicBezTo>
                  <a:cubicBezTo>
                    <a:pt x="-1167" y="261759"/>
                    <a:pt x="2643" y="241439"/>
                    <a:pt x="11533" y="227469"/>
                  </a:cubicBezTo>
                  <a:cubicBezTo>
                    <a:pt x="19153" y="212229"/>
                    <a:pt x="34393" y="198259"/>
                    <a:pt x="50903" y="191909"/>
                  </a:cubicBezTo>
                  <a:cubicBezTo>
                    <a:pt x="71223" y="185559"/>
                    <a:pt x="108053" y="189369"/>
                    <a:pt x="127103" y="199529"/>
                  </a:cubicBezTo>
                  <a:cubicBezTo>
                    <a:pt x="142343" y="208419"/>
                    <a:pt x="155043" y="223659"/>
                    <a:pt x="158853" y="241439"/>
                  </a:cubicBezTo>
                  <a:cubicBezTo>
                    <a:pt x="165203" y="261759"/>
                    <a:pt x="158853" y="298589"/>
                    <a:pt x="148693" y="316369"/>
                  </a:cubicBezTo>
                  <a:cubicBezTo>
                    <a:pt x="138533" y="331609"/>
                    <a:pt x="120753" y="341769"/>
                    <a:pt x="105513" y="346849"/>
                  </a:cubicBezTo>
                  <a:cubicBezTo>
                    <a:pt x="89003" y="351929"/>
                    <a:pt x="68683" y="351929"/>
                    <a:pt x="53443" y="344309"/>
                  </a:cubicBezTo>
                  <a:cubicBezTo>
                    <a:pt x="34393" y="335419"/>
                    <a:pt x="8993" y="307479"/>
                    <a:pt x="2643" y="287159"/>
                  </a:cubicBezTo>
                  <a:cubicBezTo>
                    <a:pt x="-2437" y="270649"/>
                    <a:pt x="103" y="250329"/>
                    <a:pt x="7723" y="235089"/>
                  </a:cubicBezTo>
                  <a:cubicBezTo>
                    <a:pt x="14073" y="219849"/>
                    <a:pt x="26773" y="204609"/>
                    <a:pt x="43283" y="195719"/>
                  </a:cubicBezTo>
                  <a:cubicBezTo>
                    <a:pt x="61063" y="186829"/>
                    <a:pt x="86463" y="196989"/>
                    <a:pt x="111863" y="184289"/>
                  </a:cubicBezTo>
                  <a:cubicBezTo>
                    <a:pt x="153773" y="165239"/>
                    <a:pt x="210923" y="87769"/>
                    <a:pt x="256643" y="58559"/>
                  </a:cubicBezTo>
                  <a:cubicBezTo>
                    <a:pt x="290933" y="36969"/>
                    <a:pt x="325223" y="24269"/>
                    <a:pt x="355703" y="14109"/>
                  </a:cubicBezTo>
                  <a:cubicBezTo>
                    <a:pt x="381103" y="6489"/>
                    <a:pt x="402693" y="-1131"/>
                    <a:pt x="425553" y="139"/>
                  </a:cubicBezTo>
                  <a:cubicBezTo>
                    <a:pt x="448413" y="1409"/>
                    <a:pt x="480163" y="6489"/>
                    <a:pt x="495403" y="20459"/>
                  </a:cubicBezTo>
                  <a:cubicBezTo>
                    <a:pt x="509373" y="31889"/>
                    <a:pt x="518263" y="53479"/>
                    <a:pt x="519533" y="71259"/>
                  </a:cubicBezTo>
                  <a:cubicBezTo>
                    <a:pt x="520803" y="87769"/>
                    <a:pt x="514453" y="110629"/>
                    <a:pt x="503023" y="124599"/>
                  </a:cubicBezTo>
                  <a:cubicBezTo>
                    <a:pt x="492863" y="138569"/>
                    <a:pt x="456033" y="153809"/>
                    <a:pt x="456033" y="15380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73368" y="6689407"/>
            <a:ext cx="221933" cy="446722"/>
            <a:chOff x="0" y="0"/>
            <a:chExt cx="295910" cy="5956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758" y="47741"/>
              <a:ext cx="195632" cy="497812"/>
            </a:xfrm>
            <a:custGeom>
              <a:avLst/>
              <a:gdLst/>
              <a:ahLst/>
              <a:cxnLst/>
              <a:rect r="r" b="b" t="t" l="l"/>
              <a:pathLst>
                <a:path h="497812" w="195632">
                  <a:moveTo>
                    <a:pt x="157522" y="76719"/>
                  </a:moveTo>
                  <a:cubicBezTo>
                    <a:pt x="185462" y="462799"/>
                    <a:pt x="174032" y="472959"/>
                    <a:pt x="160062" y="481849"/>
                  </a:cubicBezTo>
                  <a:cubicBezTo>
                    <a:pt x="147362" y="492009"/>
                    <a:pt x="127042" y="499629"/>
                    <a:pt x="110532" y="497089"/>
                  </a:cubicBezTo>
                  <a:cubicBezTo>
                    <a:pt x="88942" y="494549"/>
                    <a:pt x="55922" y="475499"/>
                    <a:pt x="43222" y="458989"/>
                  </a:cubicBezTo>
                  <a:cubicBezTo>
                    <a:pt x="33062" y="443749"/>
                    <a:pt x="27982" y="424699"/>
                    <a:pt x="30522" y="406919"/>
                  </a:cubicBezTo>
                  <a:cubicBezTo>
                    <a:pt x="34332" y="386599"/>
                    <a:pt x="53382" y="353579"/>
                    <a:pt x="73702" y="342149"/>
                  </a:cubicBezTo>
                  <a:cubicBezTo>
                    <a:pt x="92752" y="331989"/>
                    <a:pt x="129582" y="330719"/>
                    <a:pt x="149902" y="340879"/>
                  </a:cubicBezTo>
                  <a:cubicBezTo>
                    <a:pt x="170222" y="351039"/>
                    <a:pt x="190542" y="384059"/>
                    <a:pt x="194352" y="404379"/>
                  </a:cubicBezTo>
                  <a:cubicBezTo>
                    <a:pt x="198162" y="422159"/>
                    <a:pt x="193082" y="441209"/>
                    <a:pt x="184192" y="456449"/>
                  </a:cubicBezTo>
                  <a:cubicBezTo>
                    <a:pt x="176572" y="470419"/>
                    <a:pt x="160062" y="484389"/>
                    <a:pt x="144822" y="490739"/>
                  </a:cubicBezTo>
                  <a:cubicBezTo>
                    <a:pt x="129582" y="497089"/>
                    <a:pt x="109262" y="500899"/>
                    <a:pt x="92752" y="494549"/>
                  </a:cubicBezTo>
                  <a:cubicBezTo>
                    <a:pt x="72432" y="486929"/>
                    <a:pt x="49572" y="471689"/>
                    <a:pt x="35602" y="442479"/>
                  </a:cubicBezTo>
                  <a:cubicBezTo>
                    <a:pt x="6392" y="385329"/>
                    <a:pt x="1312" y="208799"/>
                    <a:pt x="42" y="135139"/>
                  </a:cubicBezTo>
                  <a:cubicBezTo>
                    <a:pt x="42" y="94499"/>
                    <a:pt x="-1228" y="62749"/>
                    <a:pt x="10202" y="39889"/>
                  </a:cubicBezTo>
                  <a:cubicBezTo>
                    <a:pt x="19092" y="23379"/>
                    <a:pt x="34332" y="8139"/>
                    <a:pt x="50842" y="3059"/>
                  </a:cubicBezTo>
                  <a:cubicBezTo>
                    <a:pt x="71162" y="-3291"/>
                    <a:pt x="105452" y="519"/>
                    <a:pt x="123232" y="11949"/>
                  </a:cubicBezTo>
                  <a:cubicBezTo>
                    <a:pt x="141012" y="24649"/>
                    <a:pt x="157522" y="76719"/>
                    <a:pt x="157522" y="7671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293370" y="7330440"/>
            <a:ext cx="317182" cy="391478"/>
            <a:chOff x="0" y="0"/>
            <a:chExt cx="422910" cy="5219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800" y="50159"/>
              <a:ext cx="330647" cy="421747"/>
            </a:xfrm>
            <a:custGeom>
              <a:avLst/>
              <a:gdLst/>
              <a:ahLst/>
              <a:cxnLst/>
              <a:rect r="r" b="b" t="t" l="l"/>
              <a:pathLst>
                <a:path h="421747" w="330647">
                  <a:moveTo>
                    <a:pt x="154940" y="412121"/>
                  </a:moveTo>
                  <a:cubicBezTo>
                    <a:pt x="78740" y="389261"/>
                    <a:pt x="40640" y="366401"/>
                    <a:pt x="22860" y="333381"/>
                  </a:cubicBezTo>
                  <a:cubicBezTo>
                    <a:pt x="0" y="290201"/>
                    <a:pt x="-1270" y="206381"/>
                    <a:pt x="3810" y="153041"/>
                  </a:cubicBezTo>
                  <a:cubicBezTo>
                    <a:pt x="8890" y="108591"/>
                    <a:pt x="17780" y="57791"/>
                    <a:pt x="41910" y="32391"/>
                  </a:cubicBezTo>
                  <a:cubicBezTo>
                    <a:pt x="62230" y="10801"/>
                    <a:pt x="100330" y="3181"/>
                    <a:pt x="129540" y="641"/>
                  </a:cubicBezTo>
                  <a:cubicBezTo>
                    <a:pt x="160020" y="-1899"/>
                    <a:pt x="191770" y="3181"/>
                    <a:pt x="222250" y="14611"/>
                  </a:cubicBezTo>
                  <a:cubicBezTo>
                    <a:pt x="255270" y="27311"/>
                    <a:pt x="304800" y="45091"/>
                    <a:pt x="320040" y="76841"/>
                  </a:cubicBezTo>
                  <a:cubicBezTo>
                    <a:pt x="337820" y="111131"/>
                    <a:pt x="332740" y="182251"/>
                    <a:pt x="308610" y="217811"/>
                  </a:cubicBezTo>
                  <a:cubicBezTo>
                    <a:pt x="283210" y="255911"/>
                    <a:pt x="180340" y="260991"/>
                    <a:pt x="161290" y="294011"/>
                  </a:cubicBezTo>
                  <a:cubicBezTo>
                    <a:pt x="149860" y="315601"/>
                    <a:pt x="175260" y="348621"/>
                    <a:pt x="166370" y="368941"/>
                  </a:cubicBezTo>
                  <a:cubicBezTo>
                    <a:pt x="156210" y="390531"/>
                    <a:pt x="127000" y="415931"/>
                    <a:pt x="102870" y="421011"/>
                  </a:cubicBezTo>
                  <a:cubicBezTo>
                    <a:pt x="80010" y="424821"/>
                    <a:pt x="41910" y="413391"/>
                    <a:pt x="25400" y="396881"/>
                  </a:cubicBezTo>
                  <a:cubicBezTo>
                    <a:pt x="7620" y="380371"/>
                    <a:pt x="-3810" y="342271"/>
                    <a:pt x="1270" y="319411"/>
                  </a:cubicBezTo>
                  <a:cubicBezTo>
                    <a:pt x="5080" y="295281"/>
                    <a:pt x="29210" y="264801"/>
                    <a:pt x="52070" y="255911"/>
                  </a:cubicBezTo>
                  <a:cubicBezTo>
                    <a:pt x="73660" y="245751"/>
                    <a:pt x="113030" y="250831"/>
                    <a:pt x="133350" y="262261"/>
                  </a:cubicBezTo>
                  <a:cubicBezTo>
                    <a:pt x="149860" y="271151"/>
                    <a:pt x="162560" y="287661"/>
                    <a:pt x="167640" y="305441"/>
                  </a:cubicBezTo>
                  <a:cubicBezTo>
                    <a:pt x="173990" y="327031"/>
                    <a:pt x="168910" y="366401"/>
                    <a:pt x="157480" y="385451"/>
                  </a:cubicBezTo>
                  <a:cubicBezTo>
                    <a:pt x="147320" y="401961"/>
                    <a:pt x="128270" y="413391"/>
                    <a:pt x="111760" y="418471"/>
                  </a:cubicBezTo>
                  <a:cubicBezTo>
                    <a:pt x="95250" y="423551"/>
                    <a:pt x="73660" y="422281"/>
                    <a:pt x="57150" y="417201"/>
                  </a:cubicBezTo>
                  <a:cubicBezTo>
                    <a:pt x="40640" y="410851"/>
                    <a:pt x="22860" y="396881"/>
                    <a:pt x="12700" y="381641"/>
                  </a:cubicBezTo>
                  <a:cubicBezTo>
                    <a:pt x="3810" y="367671"/>
                    <a:pt x="0" y="348621"/>
                    <a:pt x="0" y="328301"/>
                  </a:cubicBezTo>
                  <a:cubicBezTo>
                    <a:pt x="0" y="300361"/>
                    <a:pt x="2540" y="260991"/>
                    <a:pt x="24130" y="227971"/>
                  </a:cubicBezTo>
                  <a:cubicBezTo>
                    <a:pt x="58420" y="178441"/>
                    <a:pt x="217170" y="79381"/>
                    <a:pt x="222250" y="85731"/>
                  </a:cubicBezTo>
                  <a:cubicBezTo>
                    <a:pt x="226060" y="88271"/>
                    <a:pt x="181610" y="126371"/>
                    <a:pt x="167640" y="153041"/>
                  </a:cubicBezTo>
                  <a:cubicBezTo>
                    <a:pt x="153670" y="180981"/>
                    <a:pt x="129540" y="231781"/>
                    <a:pt x="139700" y="249561"/>
                  </a:cubicBezTo>
                  <a:cubicBezTo>
                    <a:pt x="148590" y="263531"/>
                    <a:pt x="187960" y="255911"/>
                    <a:pt x="204470" y="264801"/>
                  </a:cubicBezTo>
                  <a:cubicBezTo>
                    <a:pt x="217170" y="269881"/>
                    <a:pt x="226060" y="276231"/>
                    <a:pt x="233680" y="287661"/>
                  </a:cubicBezTo>
                  <a:cubicBezTo>
                    <a:pt x="242570" y="304171"/>
                    <a:pt x="250190" y="339731"/>
                    <a:pt x="245110" y="360051"/>
                  </a:cubicBezTo>
                  <a:cubicBezTo>
                    <a:pt x="241300" y="377831"/>
                    <a:pt x="224790" y="394341"/>
                    <a:pt x="210820" y="403231"/>
                  </a:cubicBezTo>
                  <a:cubicBezTo>
                    <a:pt x="195580" y="412121"/>
                    <a:pt x="154940" y="412121"/>
                    <a:pt x="154940" y="41212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326708" y="6548438"/>
            <a:ext cx="213360" cy="201930"/>
            <a:chOff x="0" y="0"/>
            <a:chExt cx="284480" cy="26924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150" y="49827"/>
              <a:ext cx="185026" cy="168766"/>
            </a:xfrm>
            <a:custGeom>
              <a:avLst/>
              <a:gdLst/>
              <a:ahLst/>
              <a:cxnLst/>
              <a:rect r="r" b="b" t="t" l="l"/>
              <a:pathLst>
                <a:path h="168766" w="185026">
                  <a:moveTo>
                    <a:pt x="75580" y="162263"/>
                  </a:moveTo>
                  <a:cubicBezTo>
                    <a:pt x="8270" y="114003"/>
                    <a:pt x="-3160" y="82253"/>
                    <a:pt x="650" y="61933"/>
                  </a:cubicBezTo>
                  <a:cubicBezTo>
                    <a:pt x="4460" y="40343"/>
                    <a:pt x="26050" y="13673"/>
                    <a:pt x="46370" y="6053"/>
                  </a:cubicBezTo>
                  <a:cubicBezTo>
                    <a:pt x="65420" y="-2837"/>
                    <a:pt x="99710" y="-297"/>
                    <a:pt x="117490" y="11133"/>
                  </a:cubicBezTo>
                  <a:cubicBezTo>
                    <a:pt x="136540" y="23833"/>
                    <a:pt x="153050" y="53043"/>
                    <a:pt x="153050" y="74633"/>
                  </a:cubicBezTo>
                  <a:cubicBezTo>
                    <a:pt x="154320" y="96223"/>
                    <a:pt x="137810" y="126703"/>
                    <a:pt x="121300" y="139403"/>
                  </a:cubicBezTo>
                  <a:cubicBezTo>
                    <a:pt x="103520" y="152103"/>
                    <a:pt x="69230" y="155913"/>
                    <a:pt x="48910" y="149563"/>
                  </a:cubicBezTo>
                  <a:cubicBezTo>
                    <a:pt x="29860" y="141943"/>
                    <a:pt x="7000" y="115273"/>
                    <a:pt x="1920" y="94953"/>
                  </a:cubicBezTo>
                  <a:cubicBezTo>
                    <a:pt x="-3160" y="74633"/>
                    <a:pt x="7000" y="40343"/>
                    <a:pt x="18430" y="25103"/>
                  </a:cubicBezTo>
                  <a:cubicBezTo>
                    <a:pt x="28590" y="12403"/>
                    <a:pt x="46370" y="3513"/>
                    <a:pt x="61610" y="973"/>
                  </a:cubicBezTo>
                  <a:cubicBezTo>
                    <a:pt x="76850" y="-1567"/>
                    <a:pt x="94630" y="973"/>
                    <a:pt x="111140" y="7323"/>
                  </a:cubicBezTo>
                  <a:cubicBezTo>
                    <a:pt x="131460" y="14943"/>
                    <a:pt x="160670" y="30183"/>
                    <a:pt x="172100" y="49233"/>
                  </a:cubicBezTo>
                  <a:cubicBezTo>
                    <a:pt x="183530" y="67013"/>
                    <a:pt x="188610" y="100033"/>
                    <a:pt x="182260" y="119083"/>
                  </a:cubicBezTo>
                  <a:cubicBezTo>
                    <a:pt x="174640" y="139403"/>
                    <a:pt x="149240" y="160993"/>
                    <a:pt x="130190" y="167343"/>
                  </a:cubicBezTo>
                  <a:cubicBezTo>
                    <a:pt x="113680" y="172423"/>
                    <a:pt x="75580" y="162263"/>
                    <a:pt x="75580" y="162263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352425" y="6652260"/>
            <a:ext cx="252412" cy="225742"/>
            <a:chOff x="0" y="0"/>
            <a:chExt cx="336550" cy="3009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0800" y="48260"/>
              <a:ext cx="235442" cy="200996"/>
            </a:xfrm>
            <a:custGeom>
              <a:avLst/>
              <a:gdLst/>
              <a:ahLst/>
              <a:cxnLst/>
              <a:rect r="r" b="b" t="t" l="l"/>
              <a:pathLst>
                <a:path h="200996" w="235442">
                  <a:moveTo>
                    <a:pt x="120650" y="190500"/>
                  </a:moveTo>
                  <a:cubicBezTo>
                    <a:pt x="6350" y="109220"/>
                    <a:pt x="1270" y="93980"/>
                    <a:pt x="0" y="78740"/>
                  </a:cubicBezTo>
                  <a:cubicBezTo>
                    <a:pt x="0" y="63500"/>
                    <a:pt x="5080" y="45720"/>
                    <a:pt x="12700" y="33020"/>
                  </a:cubicBezTo>
                  <a:cubicBezTo>
                    <a:pt x="21590" y="20320"/>
                    <a:pt x="36830" y="8890"/>
                    <a:pt x="50800" y="3810"/>
                  </a:cubicBezTo>
                  <a:cubicBezTo>
                    <a:pt x="66040" y="-1270"/>
                    <a:pt x="85090" y="-1270"/>
                    <a:pt x="99060" y="3810"/>
                  </a:cubicBezTo>
                  <a:cubicBezTo>
                    <a:pt x="113030" y="8890"/>
                    <a:pt x="129540" y="19050"/>
                    <a:pt x="137160" y="33020"/>
                  </a:cubicBezTo>
                  <a:cubicBezTo>
                    <a:pt x="146050" y="49530"/>
                    <a:pt x="152400" y="83820"/>
                    <a:pt x="144780" y="102870"/>
                  </a:cubicBezTo>
                  <a:cubicBezTo>
                    <a:pt x="137160" y="121920"/>
                    <a:pt x="111760" y="143510"/>
                    <a:pt x="91440" y="148590"/>
                  </a:cubicBezTo>
                  <a:cubicBezTo>
                    <a:pt x="71120" y="152400"/>
                    <a:pt x="39370" y="140970"/>
                    <a:pt x="24130" y="129540"/>
                  </a:cubicBezTo>
                  <a:cubicBezTo>
                    <a:pt x="11430" y="119380"/>
                    <a:pt x="3810" y="101600"/>
                    <a:pt x="1270" y="87630"/>
                  </a:cubicBezTo>
                  <a:cubicBezTo>
                    <a:pt x="-1270" y="72390"/>
                    <a:pt x="2540" y="53340"/>
                    <a:pt x="8890" y="40640"/>
                  </a:cubicBezTo>
                  <a:cubicBezTo>
                    <a:pt x="16510" y="26670"/>
                    <a:pt x="30480" y="13970"/>
                    <a:pt x="43180" y="7620"/>
                  </a:cubicBezTo>
                  <a:cubicBezTo>
                    <a:pt x="57150" y="1270"/>
                    <a:pt x="72390" y="-1270"/>
                    <a:pt x="91440" y="2540"/>
                  </a:cubicBezTo>
                  <a:cubicBezTo>
                    <a:pt x="120650" y="7620"/>
                    <a:pt x="173990" y="36830"/>
                    <a:pt x="198120" y="60960"/>
                  </a:cubicBezTo>
                  <a:cubicBezTo>
                    <a:pt x="217170" y="78740"/>
                    <a:pt x="232410" y="101600"/>
                    <a:pt x="234950" y="120650"/>
                  </a:cubicBezTo>
                  <a:cubicBezTo>
                    <a:pt x="237490" y="138430"/>
                    <a:pt x="229870" y="158750"/>
                    <a:pt x="219710" y="172720"/>
                  </a:cubicBezTo>
                  <a:cubicBezTo>
                    <a:pt x="209550" y="185420"/>
                    <a:pt x="190500" y="196850"/>
                    <a:pt x="173990" y="200660"/>
                  </a:cubicBezTo>
                  <a:cubicBezTo>
                    <a:pt x="157480" y="203200"/>
                    <a:pt x="120650" y="190500"/>
                    <a:pt x="120650" y="1905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300990" y="7527607"/>
            <a:ext cx="240030" cy="225742"/>
            <a:chOff x="0" y="0"/>
            <a:chExt cx="320040" cy="30099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800" y="48831"/>
              <a:ext cx="219374" cy="200089"/>
            </a:xfrm>
            <a:custGeom>
              <a:avLst/>
              <a:gdLst/>
              <a:ahLst/>
              <a:cxnLst/>
              <a:rect r="r" b="b" t="t" l="l"/>
              <a:pathLst>
                <a:path h="200089" w="219374">
                  <a:moveTo>
                    <a:pt x="189230" y="134049"/>
                  </a:moveTo>
                  <a:cubicBezTo>
                    <a:pt x="76200" y="201359"/>
                    <a:pt x="46990" y="197549"/>
                    <a:pt x="30480" y="184849"/>
                  </a:cubicBezTo>
                  <a:cubicBezTo>
                    <a:pt x="13970" y="172149"/>
                    <a:pt x="1270" y="139129"/>
                    <a:pt x="0" y="120079"/>
                  </a:cubicBezTo>
                  <a:cubicBezTo>
                    <a:pt x="0" y="103569"/>
                    <a:pt x="8890" y="87059"/>
                    <a:pt x="19050" y="74359"/>
                  </a:cubicBezTo>
                  <a:cubicBezTo>
                    <a:pt x="29210" y="62929"/>
                    <a:pt x="44450" y="52769"/>
                    <a:pt x="60960" y="50229"/>
                  </a:cubicBezTo>
                  <a:cubicBezTo>
                    <a:pt x="80010" y="47689"/>
                    <a:pt x="113030" y="55309"/>
                    <a:pt x="128270" y="69279"/>
                  </a:cubicBezTo>
                  <a:cubicBezTo>
                    <a:pt x="143510" y="84519"/>
                    <a:pt x="152400" y="117539"/>
                    <a:pt x="151130" y="136589"/>
                  </a:cubicBezTo>
                  <a:cubicBezTo>
                    <a:pt x="149860" y="153099"/>
                    <a:pt x="138430" y="169609"/>
                    <a:pt x="128270" y="179769"/>
                  </a:cubicBezTo>
                  <a:cubicBezTo>
                    <a:pt x="116840" y="189929"/>
                    <a:pt x="100330" y="198819"/>
                    <a:pt x="83820" y="200089"/>
                  </a:cubicBezTo>
                  <a:cubicBezTo>
                    <a:pt x="64770" y="200089"/>
                    <a:pt x="31750" y="187389"/>
                    <a:pt x="17780" y="173419"/>
                  </a:cubicBezTo>
                  <a:cubicBezTo>
                    <a:pt x="6350" y="161989"/>
                    <a:pt x="1270" y="142939"/>
                    <a:pt x="0" y="127699"/>
                  </a:cubicBezTo>
                  <a:cubicBezTo>
                    <a:pt x="0" y="112459"/>
                    <a:pt x="3810" y="97219"/>
                    <a:pt x="13970" y="81979"/>
                  </a:cubicBezTo>
                  <a:cubicBezTo>
                    <a:pt x="29210" y="57849"/>
                    <a:pt x="69850" y="26099"/>
                    <a:pt x="97790" y="13399"/>
                  </a:cubicBezTo>
                  <a:cubicBezTo>
                    <a:pt x="120650" y="1969"/>
                    <a:pt x="148590" y="-3111"/>
                    <a:pt x="167640" y="1969"/>
                  </a:cubicBezTo>
                  <a:cubicBezTo>
                    <a:pt x="185420" y="5779"/>
                    <a:pt x="200660" y="21019"/>
                    <a:pt x="209550" y="36259"/>
                  </a:cubicBezTo>
                  <a:cubicBezTo>
                    <a:pt x="218440" y="50229"/>
                    <a:pt x="220980" y="73089"/>
                    <a:pt x="218440" y="88329"/>
                  </a:cubicBezTo>
                  <a:cubicBezTo>
                    <a:pt x="214630" y="104839"/>
                    <a:pt x="189230" y="134049"/>
                    <a:pt x="189230" y="13404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28" id="28"/>
          <p:cNvSpPr/>
          <p:nvPr/>
        </p:nvSpPr>
        <p:spPr>
          <a:xfrm flipH="false" flipV="false" rot="-7320000">
            <a:off x="14666017" y="557598"/>
            <a:ext cx="1798558" cy="2476500"/>
          </a:xfrm>
          <a:custGeom>
            <a:avLst/>
            <a:gdLst/>
            <a:ahLst/>
            <a:cxnLst/>
            <a:rect r="r" b="b" t="t" l="l"/>
            <a:pathLst>
              <a:path h="2476500" w="1798558">
                <a:moveTo>
                  <a:pt x="0" y="0"/>
                </a:moveTo>
                <a:lnTo>
                  <a:pt x="1798558" y="0"/>
                </a:lnTo>
                <a:lnTo>
                  <a:pt x="1798558" y="2476500"/>
                </a:lnTo>
                <a:lnTo>
                  <a:pt x="0" y="24765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2160000">
            <a:off x="-1598076" y="2661479"/>
            <a:ext cx="1924050" cy="1924050"/>
          </a:xfrm>
          <a:custGeom>
            <a:avLst/>
            <a:gdLst/>
            <a:ahLst/>
            <a:cxnLst/>
            <a:rect r="r" b="b" t="t" l="l"/>
            <a:pathLst>
              <a:path h="1924050" w="1924050">
                <a:moveTo>
                  <a:pt x="0" y="0"/>
                </a:moveTo>
                <a:lnTo>
                  <a:pt x="1924050" y="0"/>
                </a:lnTo>
                <a:lnTo>
                  <a:pt x="1924050" y="1924050"/>
                </a:lnTo>
                <a:lnTo>
                  <a:pt x="0" y="192405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0" id="30"/>
          <p:cNvGrpSpPr/>
          <p:nvPr/>
        </p:nvGrpSpPr>
        <p:grpSpPr>
          <a:xfrm rot="0">
            <a:off x="295275" y="3355658"/>
            <a:ext cx="274320" cy="521970"/>
            <a:chOff x="0" y="0"/>
            <a:chExt cx="365760" cy="6959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0227" y="46501"/>
              <a:ext cx="264733" cy="600092"/>
            </a:xfrm>
            <a:custGeom>
              <a:avLst/>
              <a:gdLst/>
              <a:ahLst/>
              <a:cxnLst/>
              <a:rect r="r" b="b" t="t" l="l"/>
              <a:pathLst>
                <a:path h="600092" w="264733">
                  <a:moveTo>
                    <a:pt x="264733" y="76689"/>
                  </a:moveTo>
                  <a:cubicBezTo>
                    <a:pt x="243143" y="263379"/>
                    <a:pt x="227903" y="273539"/>
                    <a:pt x="215203" y="306559"/>
                  </a:cubicBezTo>
                  <a:cubicBezTo>
                    <a:pt x="193613" y="364979"/>
                    <a:pt x="179643" y="527539"/>
                    <a:pt x="149163" y="569449"/>
                  </a:cubicBezTo>
                  <a:cubicBezTo>
                    <a:pt x="136463" y="587229"/>
                    <a:pt x="121223" y="593579"/>
                    <a:pt x="104713" y="597389"/>
                  </a:cubicBezTo>
                  <a:cubicBezTo>
                    <a:pt x="88203" y="602469"/>
                    <a:pt x="66613" y="599929"/>
                    <a:pt x="51373" y="593579"/>
                  </a:cubicBezTo>
                  <a:cubicBezTo>
                    <a:pt x="36133" y="587229"/>
                    <a:pt x="19623" y="571989"/>
                    <a:pt x="10733" y="558019"/>
                  </a:cubicBezTo>
                  <a:cubicBezTo>
                    <a:pt x="3113" y="542779"/>
                    <a:pt x="-697" y="522459"/>
                    <a:pt x="1843" y="504679"/>
                  </a:cubicBezTo>
                  <a:cubicBezTo>
                    <a:pt x="3113" y="488169"/>
                    <a:pt x="12003" y="469119"/>
                    <a:pt x="24703" y="457689"/>
                  </a:cubicBezTo>
                  <a:cubicBezTo>
                    <a:pt x="42483" y="443719"/>
                    <a:pt x="78043" y="429749"/>
                    <a:pt x="100903" y="434829"/>
                  </a:cubicBezTo>
                  <a:cubicBezTo>
                    <a:pt x="122493" y="438639"/>
                    <a:pt x="151703" y="462769"/>
                    <a:pt x="161863" y="484359"/>
                  </a:cubicBezTo>
                  <a:cubicBezTo>
                    <a:pt x="170753" y="504679"/>
                    <a:pt x="164403" y="542779"/>
                    <a:pt x="154243" y="561829"/>
                  </a:cubicBezTo>
                  <a:cubicBezTo>
                    <a:pt x="146623" y="578339"/>
                    <a:pt x="128843" y="589769"/>
                    <a:pt x="113603" y="594849"/>
                  </a:cubicBezTo>
                  <a:cubicBezTo>
                    <a:pt x="97093" y="601199"/>
                    <a:pt x="75503" y="601199"/>
                    <a:pt x="58993" y="596119"/>
                  </a:cubicBezTo>
                  <a:cubicBezTo>
                    <a:pt x="43753" y="591039"/>
                    <a:pt x="25973" y="579609"/>
                    <a:pt x="15813" y="565639"/>
                  </a:cubicBezTo>
                  <a:cubicBezTo>
                    <a:pt x="6923" y="551669"/>
                    <a:pt x="3113" y="535159"/>
                    <a:pt x="573" y="514839"/>
                  </a:cubicBezTo>
                  <a:cubicBezTo>
                    <a:pt x="-1967" y="484359"/>
                    <a:pt x="4383" y="441179"/>
                    <a:pt x="10733" y="404349"/>
                  </a:cubicBezTo>
                  <a:cubicBezTo>
                    <a:pt x="18353" y="367519"/>
                    <a:pt x="28513" y="326879"/>
                    <a:pt x="43753" y="293859"/>
                  </a:cubicBezTo>
                  <a:cubicBezTo>
                    <a:pt x="56453" y="263379"/>
                    <a:pt x="83123" y="245599"/>
                    <a:pt x="94553" y="212579"/>
                  </a:cubicBezTo>
                  <a:cubicBezTo>
                    <a:pt x="111063" y="166859"/>
                    <a:pt x="98363" y="75419"/>
                    <a:pt x="116143" y="41129"/>
                  </a:cubicBezTo>
                  <a:cubicBezTo>
                    <a:pt x="126303" y="20809"/>
                    <a:pt x="141543" y="9379"/>
                    <a:pt x="158053" y="4299"/>
                  </a:cubicBezTo>
                  <a:cubicBezTo>
                    <a:pt x="174563" y="-2051"/>
                    <a:pt x="198693" y="-781"/>
                    <a:pt x="213933" y="4299"/>
                  </a:cubicBezTo>
                  <a:cubicBezTo>
                    <a:pt x="226633" y="8109"/>
                    <a:pt x="236793" y="14459"/>
                    <a:pt x="244413" y="24619"/>
                  </a:cubicBezTo>
                  <a:cubicBezTo>
                    <a:pt x="254573" y="37319"/>
                    <a:pt x="264733" y="76689"/>
                    <a:pt x="264733" y="7668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35280" y="3250883"/>
            <a:ext cx="208597" cy="396240"/>
            <a:chOff x="0" y="0"/>
            <a:chExt cx="278130" cy="5283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7913" y="50368"/>
              <a:ext cx="178147" cy="430182"/>
            </a:xfrm>
            <a:custGeom>
              <a:avLst/>
              <a:gdLst/>
              <a:ahLst/>
              <a:cxnLst/>
              <a:rect r="r" b="b" t="t" l="l"/>
              <a:pathLst>
                <a:path h="430182" w="178147">
                  <a:moveTo>
                    <a:pt x="178147" y="90602"/>
                  </a:moveTo>
                  <a:cubicBezTo>
                    <a:pt x="147667" y="403022"/>
                    <a:pt x="127347" y="420802"/>
                    <a:pt x="105757" y="427152"/>
                  </a:cubicBezTo>
                  <a:cubicBezTo>
                    <a:pt x="84167" y="433502"/>
                    <a:pt x="48607" y="423342"/>
                    <a:pt x="30827" y="410642"/>
                  </a:cubicBezTo>
                  <a:cubicBezTo>
                    <a:pt x="16857" y="400482"/>
                    <a:pt x="7967" y="381432"/>
                    <a:pt x="4157" y="366192"/>
                  </a:cubicBezTo>
                  <a:cubicBezTo>
                    <a:pt x="347" y="349682"/>
                    <a:pt x="1617" y="329362"/>
                    <a:pt x="10507" y="314122"/>
                  </a:cubicBezTo>
                  <a:cubicBezTo>
                    <a:pt x="20667" y="295072"/>
                    <a:pt x="49877" y="272212"/>
                    <a:pt x="71467" y="267132"/>
                  </a:cubicBezTo>
                  <a:cubicBezTo>
                    <a:pt x="87977" y="263322"/>
                    <a:pt x="108297" y="268402"/>
                    <a:pt x="122267" y="276022"/>
                  </a:cubicBezTo>
                  <a:cubicBezTo>
                    <a:pt x="136237" y="283642"/>
                    <a:pt x="151477" y="298882"/>
                    <a:pt x="157827" y="314122"/>
                  </a:cubicBezTo>
                  <a:cubicBezTo>
                    <a:pt x="165447" y="329362"/>
                    <a:pt x="169257" y="349682"/>
                    <a:pt x="164177" y="366192"/>
                  </a:cubicBezTo>
                  <a:cubicBezTo>
                    <a:pt x="157827" y="386512"/>
                    <a:pt x="133697" y="414452"/>
                    <a:pt x="114647" y="424612"/>
                  </a:cubicBezTo>
                  <a:cubicBezTo>
                    <a:pt x="98137" y="432232"/>
                    <a:pt x="77817" y="430962"/>
                    <a:pt x="62577" y="427152"/>
                  </a:cubicBezTo>
                  <a:cubicBezTo>
                    <a:pt x="46067" y="422072"/>
                    <a:pt x="29557" y="410642"/>
                    <a:pt x="19397" y="397942"/>
                  </a:cubicBezTo>
                  <a:cubicBezTo>
                    <a:pt x="9237" y="383972"/>
                    <a:pt x="5427" y="371272"/>
                    <a:pt x="2887" y="348412"/>
                  </a:cubicBezTo>
                  <a:cubicBezTo>
                    <a:pt x="-4733" y="300152"/>
                    <a:pt x="4157" y="182042"/>
                    <a:pt x="13047" y="123622"/>
                  </a:cubicBezTo>
                  <a:cubicBezTo>
                    <a:pt x="19397" y="85522"/>
                    <a:pt x="23207" y="51232"/>
                    <a:pt x="38447" y="30912"/>
                  </a:cubicBezTo>
                  <a:cubicBezTo>
                    <a:pt x="49877" y="14402"/>
                    <a:pt x="67657" y="2972"/>
                    <a:pt x="85437" y="432"/>
                  </a:cubicBezTo>
                  <a:cubicBezTo>
                    <a:pt x="105757" y="-2108"/>
                    <a:pt x="140047" y="6782"/>
                    <a:pt x="155287" y="20752"/>
                  </a:cubicBezTo>
                  <a:cubicBezTo>
                    <a:pt x="170527" y="35992"/>
                    <a:pt x="178147" y="90602"/>
                    <a:pt x="178147" y="9060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343853" y="3164205"/>
            <a:ext cx="182880" cy="184785"/>
            <a:chOff x="0" y="0"/>
            <a:chExt cx="243840" cy="24638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8157" y="50746"/>
              <a:ext cx="144883" cy="147163"/>
            </a:xfrm>
            <a:custGeom>
              <a:avLst/>
              <a:gdLst/>
              <a:ahLst/>
              <a:cxnLst/>
              <a:rect r="r" b="b" t="t" l="l"/>
              <a:pathLst>
                <a:path h="147163" w="144883">
                  <a:moveTo>
                    <a:pt x="144883" y="52124"/>
                  </a:moveTo>
                  <a:cubicBezTo>
                    <a:pt x="125833" y="133404"/>
                    <a:pt x="115673" y="139754"/>
                    <a:pt x="102973" y="143564"/>
                  </a:cubicBezTo>
                  <a:cubicBezTo>
                    <a:pt x="86463" y="149914"/>
                    <a:pt x="49633" y="147374"/>
                    <a:pt x="33123" y="139754"/>
                  </a:cubicBezTo>
                  <a:cubicBezTo>
                    <a:pt x="20423" y="134674"/>
                    <a:pt x="12803" y="125784"/>
                    <a:pt x="7723" y="114354"/>
                  </a:cubicBezTo>
                  <a:cubicBezTo>
                    <a:pt x="103" y="97844"/>
                    <a:pt x="-2437" y="61014"/>
                    <a:pt x="2643" y="43234"/>
                  </a:cubicBezTo>
                  <a:cubicBezTo>
                    <a:pt x="6453" y="30534"/>
                    <a:pt x="16613" y="21644"/>
                    <a:pt x="25503" y="14024"/>
                  </a:cubicBezTo>
                  <a:cubicBezTo>
                    <a:pt x="34393" y="7674"/>
                    <a:pt x="45823" y="54"/>
                    <a:pt x="58523" y="54"/>
                  </a:cubicBezTo>
                  <a:cubicBezTo>
                    <a:pt x="77573" y="-1216"/>
                    <a:pt x="125833" y="20374"/>
                    <a:pt x="125833" y="2037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60000">
            <a:off x="8749803" y="-10305263"/>
            <a:ext cx="13468350" cy="11111389"/>
          </a:xfrm>
          <a:custGeom>
            <a:avLst/>
            <a:gdLst/>
            <a:ahLst/>
            <a:cxnLst/>
            <a:rect r="r" b="b" t="t" l="l"/>
            <a:pathLst>
              <a:path h="11111389" w="13468350">
                <a:moveTo>
                  <a:pt x="0" y="0"/>
                </a:moveTo>
                <a:lnTo>
                  <a:pt x="13468350" y="0"/>
                </a:lnTo>
                <a:lnTo>
                  <a:pt x="13468350" y="11111389"/>
                </a:lnTo>
                <a:lnTo>
                  <a:pt x="0" y="11111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2880000">
            <a:off x="-9749252" y="10309854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0000">
            <a:off x="-9563388" y="10142501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0000">
            <a:off x="-9377525" y="9975149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880000">
            <a:off x="-9191661" y="9807796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160000">
            <a:off x="10778164" y="8235715"/>
            <a:ext cx="13721174" cy="9176035"/>
          </a:xfrm>
          <a:custGeom>
            <a:avLst/>
            <a:gdLst/>
            <a:ahLst/>
            <a:cxnLst/>
            <a:rect r="r" b="b" t="t" l="l"/>
            <a:pathLst>
              <a:path h="9176035" w="13721174">
                <a:moveTo>
                  <a:pt x="0" y="0"/>
                </a:moveTo>
                <a:lnTo>
                  <a:pt x="13721174" y="0"/>
                </a:lnTo>
                <a:lnTo>
                  <a:pt x="13721174" y="9176035"/>
                </a:lnTo>
                <a:lnTo>
                  <a:pt x="0" y="91760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2880000">
            <a:off x="-8589801" y="10058825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880000">
            <a:off x="-8403937" y="9891472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5" y="0"/>
                </a:lnTo>
                <a:lnTo>
                  <a:pt x="19621515" y="83369"/>
                </a:lnTo>
                <a:lnTo>
                  <a:pt x="0" y="833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880000">
            <a:off x="-8218074" y="9724120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880000">
            <a:off x="-8032210" y="9556768"/>
            <a:ext cx="19621515" cy="83368"/>
          </a:xfrm>
          <a:custGeom>
            <a:avLst/>
            <a:gdLst/>
            <a:ahLst/>
            <a:cxnLst/>
            <a:rect r="r" b="b" t="t" l="l"/>
            <a:pathLst>
              <a:path h="83368" w="19621515">
                <a:moveTo>
                  <a:pt x="0" y="0"/>
                </a:moveTo>
                <a:lnTo>
                  <a:pt x="19621516" y="0"/>
                </a:lnTo>
                <a:lnTo>
                  <a:pt x="19621516" y="83368"/>
                </a:lnTo>
                <a:lnTo>
                  <a:pt x="0" y="833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81091" t="0" r="-32020" b="-53259588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5275" y="7090410"/>
            <a:ext cx="250508" cy="463868"/>
            <a:chOff x="0" y="0"/>
            <a:chExt cx="334010" cy="6184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44341" y="50476"/>
              <a:ext cx="238573" cy="519078"/>
            </a:xfrm>
            <a:custGeom>
              <a:avLst/>
              <a:gdLst/>
              <a:ahLst/>
              <a:cxnLst/>
              <a:rect r="r" b="b" t="t" l="l"/>
              <a:pathLst>
                <a:path h="519078" w="238573">
                  <a:moveTo>
                    <a:pt x="214739" y="134944"/>
                  </a:moveTo>
                  <a:cubicBezTo>
                    <a:pt x="155049" y="221304"/>
                    <a:pt x="179179" y="385134"/>
                    <a:pt x="170289" y="437204"/>
                  </a:cubicBezTo>
                  <a:cubicBezTo>
                    <a:pt x="165209" y="461334"/>
                    <a:pt x="162669" y="474034"/>
                    <a:pt x="152509" y="486734"/>
                  </a:cubicBezTo>
                  <a:cubicBezTo>
                    <a:pt x="143619" y="500704"/>
                    <a:pt x="125839" y="512134"/>
                    <a:pt x="109329" y="515944"/>
                  </a:cubicBezTo>
                  <a:cubicBezTo>
                    <a:pt x="94089" y="521024"/>
                    <a:pt x="72499" y="519754"/>
                    <a:pt x="57259" y="513404"/>
                  </a:cubicBezTo>
                  <a:cubicBezTo>
                    <a:pt x="42019" y="507054"/>
                    <a:pt x="26779" y="494354"/>
                    <a:pt x="17889" y="479114"/>
                  </a:cubicBezTo>
                  <a:cubicBezTo>
                    <a:pt x="8999" y="465144"/>
                    <a:pt x="2649" y="446094"/>
                    <a:pt x="6459" y="428314"/>
                  </a:cubicBezTo>
                  <a:cubicBezTo>
                    <a:pt x="10269" y="407994"/>
                    <a:pt x="29319" y="376244"/>
                    <a:pt x="49639" y="364814"/>
                  </a:cubicBezTo>
                  <a:cubicBezTo>
                    <a:pt x="69959" y="354654"/>
                    <a:pt x="106789" y="354654"/>
                    <a:pt x="125839" y="364814"/>
                  </a:cubicBezTo>
                  <a:cubicBezTo>
                    <a:pt x="146159" y="376244"/>
                    <a:pt x="166479" y="406724"/>
                    <a:pt x="169019" y="428314"/>
                  </a:cubicBezTo>
                  <a:cubicBezTo>
                    <a:pt x="171559" y="451174"/>
                    <a:pt x="157589" y="485464"/>
                    <a:pt x="141079" y="499434"/>
                  </a:cubicBezTo>
                  <a:cubicBezTo>
                    <a:pt x="123299" y="514674"/>
                    <a:pt x="87739" y="522294"/>
                    <a:pt x="66149" y="515944"/>
                  </a:cubicBezTo>
                  <a:cubicBezTo>
                    <a:pt x="44559" y="510864"/>
                    <a:pt x="21699" y="490544"/>
                    <a:pt x="10269" y="463874"/>
                  </a:cubicBezTo>
                  <a:cubicBezTo>
                    <a:pt x="-10051" y="415614"/>
                    <a:pt x="5189" y="293694"/>
                    <a:pt x="10269" y="234004"/>
                  </a:cubicBezTo>
                  <a:cubicBezTo>
                    <a:pt x="14079" y="194634"/>
                    <a:pt x="17889" y="165424"/>
                    <a:pt x="26779" y="136214"/>
                  </a:cubicBezTo>
                  <a:cubicBezTo>
                    <a:pt x="35669" y="110814"/>
                    <a:pt x="45829" y="87954"/>
                    <a:pt x="61069" y="66364"/>
                  </a:cubicBezTo>
                  <a:cubicBezTo>
                    <a:pt x="76309" y="46044"/>
                    <a:pt x="100439" y="21914"/>
                    <a:pt x="119489" y="11754"/>
                  </a:cubicBezTo>
                  <a:cubicBezTo>
                    <a:pt x="130919" y="4134"/>
                    <a:pt x="142349" y="1594"/>
                    <a:pt x="155049" y="324"/>
                  </a:cubicBezTo>
                  <a:cubicBezTo>
                    <a:pt x="166479" y="-946"/>
                    <a:pt x="180449" y="1594"/>
                    <a:pt x="191879" y="6674"/>
                  </a:cubicBezTo>
                  <a:cubicBezTo>
                    <a:pt x="205849" y="14294"/>
                    <a:pt x="223629" y="32074"/>
                    <a:pt x="231249" y="46044"/>
                  </a:cubicBezTo>
                  <a:cubicBezTo>
                    <a:pt x="237599" y="58744"/>
                    <a:pt x="240139" y="70174"/>
                    <a:pt x="237599" y="84144"/>
                  </a:cubicBezTo>
                  <a:cubicBezTo>
                    <a:pt x="236329" y="99384"/>
                    <a:pt x="214739" y="134944"/>
                    <a:pt x="214739" y="13494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241935" y="6930390"/>
            <a:ext cx="465772" cy="338138"/>
            <a:chOff x="0" y="0"/>
            <a:chExt cx="621030" cy="4508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9427" y="50661"/>
              <a:ext cx="519693" cy="350390"/>
            </a:xfrm>
            <a:custGeom>
              <a:avLst/>
              <a:gdLst/>
              <a:ahLst/>
              <a:cxnLst/>
              <a:rect r="r" b="b" t="t" l="l"/>
              <a:pathLst>
                <a:path h="350390" w="519693">
                  <a:moveTo>
                    <a:pt x="456033" y="153809"/>
                  </a:moveTo>
                  <a:cubicBezTo>
                    <a:pt x="337923" y="190639"/>
                    <a:pt x="252833" y="288429"/>
                    <a:pt x="196953" y="318909"/>
                  </a:cubicBezTo>
                  <a:cubicBezTo>
                    <a:pt x="160123" y="337959"/>
                    <a:pt x="127103" y="349389"/>
                    <a:pt x="96623" y="349389"/>
                  </a:cubicBezTo>
                  <a:cubicBezTo>
                    <a:pt x="69953" y="348119"/>
                    <a:pt x="39473" y="339229"/>
                    <a:pt x="22963" y="325259"/>
                  </a:cubicBezTo>
                  <a:cubicBezTo>
                    <a:pt x="10263" y="313829"/>
                    <a:pt x="2643" y="294779"/>
                    <a:pt x="1373" y="278269"/>
                  </a:cubicBezTo>
                  <a:cubicBezTo>
                    <a:pt x="-1167" y="261759"/>
                    <a:pt x="2643" y="241439"/>
                    <a:pt x="11533" y="227469"/>
                  </a:cubicBezTo>
                  <a:cubicBezTo>
                    <a:pt x="19153" y="212229"/>
                    <a:pt x="34393" y="198259"/>
                    <a:pt x="50903" y="191909"/>
                  </a:cubicBezTo>
                  <a:cubicBezTo>
                    <a:pt x="71223" y="185559"/>
                    <a:pt x="108053" y="189369"/>
                    <a:pt x="127103" y="199529"/>
                  </a:cubicBezTo>
                  <a:cubicBezTo>
                    <a:pt x="142343" y="208419"/>
                    <a:pt x="155043" y="223659"/>
                    <a:pt x="158853" y="241439"/>
                  </a:cubicBezTo>
                  <a:cubicBezTo>
                    <a:pt x="165203" y="261759"/>
                    <a:pt x="158853" y="298589"/>
                    <a:pt x="148693" y="316369"/>
                  </a:cubicBezTo>
                  <a:cubicBezTo>
                    <a:pt x="138533" y="331609"/>
                    <a:pt x="120753" y="341769"/>
                    <a:pt x="105513" y="346849"/>
                  </a:cubicBezTo>
                  <a:cubicBezTo>
                    <a:pt x="89003" y="351929"/>
                    <a:pt x="68683" y="351929"/>
                    <a:pt x="53443" y="344309"/>
                  </a:cubicBezTo>
                  <a:cubicBezTo>
                    <a:pt x="34393" y="335419"/>
                    <a:pt x="8993" y="307479"/>
                    <a:pt x="2643" y="287159"/>
                  </a:cubicBezTo>
                  <a:cubicBezTo>
                    <a:pt x="-2437" y="270649"/>
                    <a:pt x="103" y="250329"/>
                    <a:pt x="7723" y="235089"/>
                  </a:cubicBezTo>
                  <a:cubicBezTo>
                    <a:pt x="14073" y="219849"/>
                    <a:pt x="26773" y="204609"/>
                    <a:pt x="43283" y="195719"/>
                  </a:cubicBezTo>
                  <a:cubicBezTo>
                    <a:pt x="61063" y="186829"/>
                    <a:pt x="86463" y="196989"/>
                    <a:pt x="111863" y="184289"/>
                  </a:cubicBezTo>
                  <a:cubicBezTo>
                    <a:pt x="153773" y="165239"/>
                    <a:pt x="210923" y="87769"/>
                    <a:pt x="256643" y="58559"/>
                  </a:cubicBezTo>
                  <a:cubicBezTo>
                    <a:pt x="290933" y="36969"/>
                    <a:pt x="325223" y="24269"/>
                    <a:pt x="355703" y="14109"/>
                  </a:cubicBezTo>
                  <a:cubicBezTo>
                    <a:pt x="381103" y="6489"/>
                    <a:pt x="402693" y="-1131"/>
                    <a:pt x="425553" y="139"/>
                  </a:cubicBezTo>
                  <a:cubicBezTo>
                    <a:pt x="448413" y="1409"/>
                    <a:pt x="480163" y="6489"/>
                    <a:pt x="495403" y="20459"/>
                  </a:cubicBezTo>
                  <a:cubicBezTo>
                    <a:pt x="509373" y="31889"/>
                    <a:pt x="518263" y="53479"/>
                    <a:pt x="519533" y="71259"/>
                  </a:cubicBezTo>
                  <a:cubicBezTo>
                    <a:pt x="520803" y="87769"/>
                    <a:pt x="514453" y="110629"/>
                    <a:pt x="503023" y="124599"/>
                  </a:cubicBezTo>
                  <a:cubicBezTo>
                    <a:pt x="492863" y="138569"/>
                    <a:pt x="456033" y="153809"/>
                    <a:pt x="456033" y="15380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73368" y="6689407"/>
            <a:ext cx="221933" cy="446722"/>
            <a:chOff x="0" y="0"/>
            <a:chExt cx="295910" cy="59563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50758" y="47741"/>
              <a:ext cx="195632" cy="497812"/>
            </a:xfrm>
            <a:custGeom>
              <a:avLst/>
              <a:gdLst/>
              <a:ahLst/>
              <a:cxnLst/>
              <a:rect r="r" b="b" t="t" l="l"/>
              <a:pathLst>
                <a:path h="497812" w="195632">
                  <a:moveTo>
                    <a:pt x="157522" y="76719"/>
                  </a:moveTo>
                  <a:cubicBezTo>
                    <a:pt x="185462" y="462799"/>
                    <a:pt x="174032" y="472959"/>
                    <a:pt x="160062" y="481849"/>
                  </a:cubicBezTo>
                  <a:cubicBezTo>
                    <a:pt x="147362" y="492009"/>
                    <a:pt x="127042" y="499629"/>
                    <a:pt x="110532" y="497089"/>
                  </a:cubicBezTo>
                  <a:cubicBezTo>
                    <a:pt x="88942" y="494549"/>
                    <a:pt x="55922" y="475499"/>
                    <a:pt x="43222" y="458989"/>
                  </a:cubicBezTo>
                  <a:cubicBezTo>
                    <a:pt x="33062" y="443749"/>
                    <a:pt x="27982" y="424699"/>
                    <a:pt x="30522" y="406919"/>
                  </a:cubicBezTo>
                  <a:cubicBezTo>
                    <a:pt x="34332" y="386599"/>
                    <a:pt x="53382" y="353579"/>
                    <a:pt x="73702" y="342149"/>
                  </a:cubicBezTo>
                  <a:cubicBezTo>
                    <a:pt x="92752" y="331989"/>
                    <a:pt x="129582" y="330719"/>
                    <a:pt x="149902" y="340879"/>
                  </a:cubicBezTo>
                  <a:cubicBezTo>
                    <a:pt x="170222" y="351039"/>
                    <a:pt x="190542" y="384059"/>
                    <a:pt x="194352" y="404379"/>
                  </a:cubicBezTo>
                  <a:cubicBezTo>
                    <a:pt x="198162" y="422159"/>
                    <a:pt x="193082" y="441209"/>
                    <a:pt x="184192" y="456449"/>
                  </a:cubicBezTo>
                  <a:cubicBezTo>
                    <a:pt x="176572" y="470419"/>
                    <a:pt x="160062" y="484389"/>
                    <a:pt x="144822" y="490739"/>
                  </a:cubicBezTo>
                  <a:cubicBezTo>
                    <a:pt x="129582" y="497089"/>
                    <a:pt x="109262" y="500899"/>
                    <a:pt x="92752" y="494549"/>
                  </a:cubicBezTo>
                  <a:cubicBezTo>
                    <a:pt x="72432" y="486929"/>
                    <a:pt x="49572" y="471689"/>
                    <a:pt x="35602" y="442479"/>
                  </a:cubicBezTo>
                  <a:cubicBezTo>
                    <a:pt x="6392" y="385329"/>
                    <a:pt x="1312" y="208799"/>
                    <a:pt x="42" y="135139"/>
                  </a:cubicBezTo>
                  <a:cubicBezTo>
                    <a:pt x="42" y="94499"/>
                    <a:pt x="-1228" y="62749"/>
                    <a:pt x="10202" y="39889"/>
                  </a:cubicBezTo>
                  <a:cubicBezTo>
                    <a:pt x="19092" y="23379"/>
                    <a:pt x="34332" y="8139"/>
                    <a:pt x="50842" y="3059"/>
                  </a:cubicBezTo>
                  <a:cubicBezTo>
                    <a:pt x="71162" y="-3291"/>
                    <a:pt x="105452" y="519"/>
                    <a:pt x="123232" y="11949"/>
                  </a:cubicBezTo>
                  <a:cubicBezTo>
                    <a:pt x="141012" y="24649"/>
                    <a:pt x="157522" y="76719"/>
                    <a:pt x="157522" y="7671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293370" y="7330440"/>
            <a:ext cx="317182" cy="391478"/>
            <a:chOff x="0" y="0"/>
            <a:chExt cx="422910" cy="5219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50800" y="50159"/>
              <a:ext cx="330647" cy="421747"/>
            </a:xfrm>
            <a:custGeom>
              <a:avLst/>
              <a:gdLst/>
              <a:ahLst/>
              <a:cxnLst/>
              <a:rect r="r" b="b" t="t" l="l"/>
              <a:pathLst>
                <a:path h="421747" w="330647">
                  <a:moveTo>
                    <a:pt x="154940" y="412121"/>
                  </a:moveTo>
                  <a:cubicBezTo>
                    <a:pt x="78740" y="389261"/>
                    <a:pt x="40640" y="366401"/>
                    <a:pt x="22860" y="333381"/>
                  </a:cubicBezTo>
                  <a:cubicBezTo>
                    <a:pt x="0" y="290201"/>
                    <a:pt x="-1270" y="206381"/>
                    <a:pt x="3810" y="153041"/>
                  </a:cubicBezTo>
                  <a:cubicBezTo>
                    <a:pt x="8890" y="108591"/>
                    <a:pt x="17780" y="57791"/>
                    <a:pt x="41910" y="32391"/>
                  </a:cubicBezTo>
                  <a:cubicBezTo>
                    <a:pt x="62230" y="10801"/>
                    <a:pt x="100330" y="3181"/>
                    <a:pt x="129540" y="641"/>
                  </a:cubicBezTo>
                  <a:cubicBezTo>
                    <a:pt x="160020" y="-1899"/>
                    <a:pt x="191770" y="3181"/>
                    <a:pt x="222250" y="14611"/>
                  </a:cubicBezTo>
                  <a:cubicBezTo>
                    <a:pt x="255270" y="27311"/>
                    <a:pt x="304800" y="45091"/>
                    <a:pt x="320040" y="76841"/>
                  </a:cubicBezTo>
                  <a:cubicBezTo>
                    <a:pt x="337820" y="111131"/>
                    <a:pt x="332740" y="182251"/>
                    <a:pt x="308610" y="217811"/>
                  </a:cubicBezTo>
                  <a:cubicBezTo>
                    <a:pt x="283210" y="255911"/>
                    <a:pt x="180340" y="260991"/>
                    <a:pt x="161290" y="294011"/>
                  </a:cubicBezTo>
                  <a:cubicBezTo>
                    <a:pt x="149860" y="315601"/>
                    <a:pt x="175260" y="348621"/>
                    <a:pt x="166370" y="368941"/>
                  </a:cubicBezTo>
                  <a:cubicBezTo>
                    <a:pt x="156210" y="390531"/>
                    <a:pt x="127000" y="415931"/>
                    <a:pt x="102870" y="421011"/>
                  </a:cubicBezTo>
                  <a:cubicBezTo>
                    <a:pt x="80010" y="424821"/>
                    <a:pt x="41910" y="413391"/>
                    <a:pt x="25400" y="396881"/>
                  </a:cubicBezTo>
                  <a:cubicBezTo>
                    <a:pt x="7620" y="380371"/>
                    <a:pt x="-3810" y="342271"/>
                    <a:pt x="1270" y="319411"/>
                  </a:cubicBezTo>
                  <a:cubicBezTo>
                    <a:pt x="5080" y="295281"/>
                    <a:pt x="29210" y="264801"/>
                    <a:pt x="52070" y="255911"/>
                  </a:cubicBezTo>
                  <a:cubicBezTo>
                    <a:pt x="73660" y="245751"/>
                    <a:pt x="113030" y="250831"/>
                    <a:pt x="133350" y="262261"/>
                  </a:cubicBezTo>
                  <a:cubicBezTo>
                    <a:pt x="149860" y="271151"/>
                    <a:pt x="162560" y="287661"/>
                    <a:pt x="167640" y="305441"/>
                  </a:cubicBezTo>
                  <a:cubicBezTo>
                    <a:pt x="173990" y="327031"/>
                    <a:pt x="168910" y="366401"/>
                    <a:pt x="157480" y="385451"/>
                  </a:cubicBezTo>
                  <a:cubicBezTo>
                    <a:pt x="147320" y="401961"/>
                    <a:pt x="128270" y="413391"/>
                    <a:pt x="111760" y="418471"/>
                  </a:cubicBezTo>
                  <a:cubicBezTo>
                    <a:pt x="95250" y="423551"/>
                    <a:pt x="73660" y="422281"/>
                    <a:pt x="57150" y="417201"/>
                  </a:cubicBezTo>
                  <a:cubicBezTo>
                    <a:pt x="40640" y="410851"/>
                    <a:pt x="22860" y="396881"/>
                    <a:pt x="12700" y="381641"/>
                  </a:cubicBezTo>
                  <a:cubicBezTo>
                    <a:pt x="3810" y="367671"/>
                    <a:pt x="0" y="348621"/>
                    <a:pt x="0" y="328301"/>
                  </a:cubicBezTo>
                  <a:cubicBezTo>
                    <a:pt x="0" y="300361"/>
                    <a:pt x="2540" y="260991"/>
                    <a:pt x="24130" y="227971"/>
                  </a:cubicBezTo>
                  <a:cubicBezTo>
                    <a:pt x="58420" y="178441"/>
                    <a:pt x="217170" y="79381"/>
                    <a:pt x="222250" y="85731"/>
                  </a:cubicBezTo>
                  <a:cubicBezTo>
                    <a:pt x="226060" y="88271"/>
                    <a:pt x="181610" y="126371"/>
                    <a:pt x="167640" y="153041"/>
                  </a:cubicBezTo>
                  <a:cubicBezTo>
                    <a:pt x="153670" y="180981"/>
                    <a:pt x="129540" y="231781"/>
                    <a:pt x="139700" y="249561"/>
                  </a:cubicBezTo>
                  <a:cubicBezTo>
                    <a:pt x="148590" y="263531"/>
                    <a:pt x="187960" y="255911"/>
                    <a:pt x="204470" y="264801"/>
                  </a:cubicBezTo>
                  <a:cubicBezTo>
                    <a:pt x="217170" y="269881"/>
                    <a:pt x="226060" y="276231"/>
                    <a:pt x="233680" y="287661"/>
                  </a:cubicBezTo>
                  <a:cubicBezTo>
                    <a:pt x="242570" y="304171"/>
                    <a:pt x="250190" y="339731"/>
                    <a:pt x="245110" y="360051"/>
                  </a:cubicBezTo>
                  <a:cubicBezTo>
                    <a:pt x="241300" y="377831"/>
                    <a:pt x="224790" y="394341"/>
                    <a:pt x="210820" y="403231"/>
                  </a:cubicBezTo>
                  <a:cubicBezTo>
                    <a:pt x="195580" y="412121"/>
                    <a:pt x="154940" y="412121"/>
                    <a:pt x="154940" y="412121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326708" y="6548438"/>
            <a:ext cx="213360" cy="201930"/>
            <a:chOff x="0" y="0"/>
            <a:chExt cx="284480" cy="26924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50150" y="49827"/>
              <a:ext cx="185026" cy="168766"/>
            </a:xfrm>
            <a:custGeom>
              <a:avLst/>
              <a:gdLst/>
              <a:ahLst/>
              <a:cxnLst/>
              <a:rect r="r" b="b" t="t" l="l"/>
              <a:pathLst>
                <a:path h="168766" w="185026">
                  <a:moveTo>
                    <a:pt x="75580" y="162263"/>
                  </a:moveTo>
                  <a:cubicBezTo>
                    <a:pt x="8270" y="114003"/>
                    <a:pt x="-3160" y="82253"/>
                    <a:pt x="650" y="61933"/>
                  </a:cubicBezTo>
                  <a:cubicBezTo>
                    <a:pt x="4460" y="40343"/>
                    <a:pt x="26050" y="13673"/>
                    <a:pt x="46370" y="6053"/>
                  </a:cubicBezTo>
                  <a:cubicBezTo>
                    <a:pt x="65420" y="-2837"/>
                    <a:pt x="99710" y="-297"/>
                    <a:pt x="117490" y="11133"/>
                  </a:cubicBezTo>
                  <a:cubicBezTo>
                    <a:pt x="136540" y="23833"/>
                    <a:pt x="153050" y="53043"/>
                    <a:pt x="153050" y="74633"/>
                  </a:cubicBezTo>
                  <a:cubicBezTo>
                    <a:pt x="154320" y="96223"/>
                    <a:pt x="137810" y="126703"/>
                    <a:pt x="121300" y="139403"/>
                  </a:cubicBezTo>
                  <a:cubicBezTo>
                    <a:pt x="103520" y="152103"/>
                    <a:pt x="69230" y="155913"/>
                    <a:pt x="48910" y="149563"/>
                  </a:cubicBezTo>
                  <a:cubicBezTo>
                    <a:pt x="29860" y="141943"/>
                    <a:pt x="7000" y="115273"/>
                    <a:pt x="1920" y="94953"/>
                  </a:cubicBezTo>
                  <a:cubicBezTo>
                    <a:pt x="-3160" y="74633"/>
                    <a:pt x="7000" y="40343"/>
                    <a:pt x="18430" y="25103"/>
                  </a:cubicBezTo>
                  <a:cubicBezTo>
                    <a:pt x="28590" y="12403"/>
                    <a:pt x="46370" y="3513"/>
                    <a:pt x="61610" y="973"/>
                  </a:cubicBezTo>
                  <a:cubicBezTo>
                    <a:pt x="76850" y="-1567"/>
                    <a:pt x="94630" y="973"/>
                    <a:pt x="111140" y="7323"/>
                  </a:cubicBezTo>
                  <a:cubicBezTo>
                    <a:pt x="131460" y="14943"/>
                    <a:pt x="160670" y="30183"/>
                    <a:pt x="172100" y="49233"/>
                  </a:cubicBezTo>
                  <a:cubicBezTo>
                    <a:pt x="183530" y="67013"/>
                    <a:pt x="188610" y="100033"/>
                    <a:pt x="182260" y="119083"/>
                  </a:cubicBezTo>
                  <a:cubicBezTo>
                    <a:pt x="174640" y="139403"/>
                    <a:pt x="149240" y="160993"/>
                    <a:pt x="130190" y="167343"/>
                  </a:cubicBezTo>
                  <a:cubicBezTo>
                    <a:pt x="113680" y="172423"/>
                    <a:pt x="75580" y="162263"/>
                    <a:pt x="75580" y="162263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352425" y="6652260"/>
            <a:ext cx="252412" cy="225742"/>
            <a:chOff x="0" y="0"/>
            <a:chExt cx="336550" cy="30099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50800" y="48260"/>
              <a:ext cx="235442" cy="200996"/>
            </a:xfrm>
            <a:custGeom>
              <a:avLst/>
              <a:gdLst/>
              <a:ahLst/>
              <a:cxnLst/>
              <a:rect r="r" b="b" t="t" l="l"/>
              <a:pathLst>
                <a:path h="200996" w="235442">
                  <a:moveTo>
                    <a:pt x="120650" y="190500"/>
                  </a:moveTo>
                  <a:cubicBezTo>
                    <a:pt x="6350" y="109220"/>
                    <a:pt x="1270" y="93980"/>
                    <a:pt x="0" y="78740"/>
                  </a:cubicBezTo>
                  <a:cubicBezTo>
                    <a:pt x="0" y="63500"/>
                    <a:pt x="5080" y="45720"/>
                    <a:pt x="12700" y="33020"/>
                  </a:cubicBezTo>
                  <a:cubicBezTo>
                    <a:pt x="21590" y="20320"/>
                    <a:pt x="36830" y="8890"/>
                    <a:pt x="50800" y="3810"/>
                  </a:cubicBezTo>
                  <a:cubicBezTo>
                    <a:pt x="66040" y="-1270"/>
                    <a:pt x="85090" y="-1270"/>
                    <a:pt x="99060" y="3810"/>
                  </a:cubicBezTo>
                  <a:cubicBezTo>
                    <a:pt x="113030" y="8890"/>
                    <a:pt x="129540" y="19050"/>
                    <a:pt x="137160" y="33020"/>
                  </a:cubicBezTo>
                  <a:cubicBezTo>
                    <a:pt x="146050" y="49530"/>
                    <a:pt x="152400" y="83820"/>
                    <a:pt x="144780" y="102870"/>
                  </a:cubicBezTo>
                  <a:cubicBezTo>
                    <a:pt x="137160" y="121920"/>
                    <a:pt x="111760" y="143510"/>
                    <a:pt x="91440" y="148590"/>
                  </a:cubicBezTo>
                  <a:cubicBezTo>
                    <a:pt x="71120" y="152400"/>
                    <a:pt x="39370" y="140970"/>
                    <a:pt x="24130" y="129540"/>
                  </a:cubicBezTo>
                  <a:cubicBezTo>
                    <a:pt x="11430" y="119380"/>
                    <a:pt x="3810" y="101600"/>
                    <a:pt x="1270" y="87630"/>
                  </a:cubicBezTo>
                  <a:cubicBezTo>
                    <a:pt x="-1270" y="72390"/>
                    <a:pt x="2540" y="53340"/>
                    <a:pt x="8890" y="40640"/>
                  </a:cubicBezTo>
                  <a:cubicBezTo>
                    <a:pt x="16510" y="26670"/>
                    <a:pt x="30480" y="13970"/>
                    <a:pt x="43180" y="7620"/>
                  </a:cubicBezTo>
                  <a:cubicBezTo>
                    <a:pt x="57150" y="1270"/>
                    <a:pt x="72390" y="-1270"/>
                    <a:pt x="91440" y="2540"/>
                  </a:cubicBezTo>
                  <a:cubicBezTo>
                    <a:pt x="120650" y="7620"/>
                    <a:pt x="173990" y="36830"/>
                    <a:pt x="198120" y="60960"/>
                  </a:cubicBezTo>
                  <a:cubicBezTo>
                    <a:pt x="217170" y="78740"/>
                    <a:pt x="232410" y="101600"/>
                    <a:pt x="234950" y="120650"/>
                  </a:cubicBezTo>
                  <a:cubicBezTo>
                    <a:pt x="237490" y="138430"/>
                    <a:pt x="229870" y="158750"/>
                    <a:pt x="219710" y="172720"/>
                  </a:cubicBezTo>
                  <a:cubicBezTo>
                    <a:pt x="209550" y="185420"/>
                    <a:pt x="190500" y="196850"/>
                    <a:pt x="173990" y="200660"/>
                  </a:cubicBezTo>
                  <a:cubicBezTo>
                    <a:pt x="157480" y="203200"/>
                    <a:pt x="120650" y="190500"/>
                    <a:pt x="120650" y="1905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300990" y="7527607"/>
            <a:ext cx="240030" cy="225742"/>
            <a:chOff x="0" y="0"/>
            <a:chExt cx="320040" cy="30099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50800" y="48831"/>
              <a:ext cx="219374" cy="200089"/>
            </a:xfrm>
            <a:custGeom>
              <a:avLst/>
              <a:gdLst/>
              <a:ahLst/>
              <a:cxnLst/>
              <a:rect r="r" b="b" t="t" l="l"/>
              <a:pathLst>
                <a:path h="200089" w="219374">
                  <a:moveTo>
                    <a:pt x="189230" y="134049"/>
                  </a:moveTo>
                  <a:cubicBezTo>
                    <a:pt x="76200" y="201359"/>
                    <a:pt x="46990" y="197549"/>
                    <a:pt x="30480" y="184849"/>
                  </a:cubicBezTo>
                  <a:cubicBezTo>
                    <a:pt x="13970" y="172149"/>
                    <a:pt x="1270" y="139129"/>
                    <a:pt x="0" y="120079"/>
                  </a:cubicBezTo>
                  <a:cubicBezTo>
                    <a:pt x="0" y="103569"/>
                    <a:pt x="8890" y="87059"/>
                    <a:pt x="19050" y="74359"/>
                  </a:cubicBezTo>
                  <a:cubicBezTo>
                    <a:pt x="29210" y="62929"/>
                    <a:pt x="44450" y="52769"/>
                    <a:pt x="60960" y="50229"/>
                  </a:cubicBezTo>
                  <a:cubicBezTo>
                    <a:pt x="80010" y="47689"/>
                    <a:pt x="113030" y="55309"/>
                    <a:pt x="128270" y="69279"/>
                  </a:cubicBezTo>
                  <a:cubicBezTo>
                    <a:pt x="143510" y="84519"/>
                    <a:pt x="152400" y="117539"/>
                    <a:pt x="151130" y="136589"/>
                  </a:cubicBezTo>
                  <a:cubicBezTo>
                    <a:pt x="149860" y="153099"/>
                    <a:pt x="138430" y="169609"/>
                    <a:pt x="128270" y="179769"/>
                  </a:cubicBezTo>
                  <a:cubicBezTo>
                    <a:pt x="116840" y="189929"/>
                    <a:pt x="100330" y="198819"/>
                    <a:pt x="83820" y="200089"/>
                  </a:cubicBezTo>
                  <a:cubicBezTo>
                    <a:pt x="64770" y="200089"/>
                    <a:pt x="31750" y="187389"/>
                    <a:pt x="17780" y="173419"/>
                  </a:cubicBezTo>
                  <a:cubicBezTo>
                    <a:pt x="6350" y="161989"/>
                    <a:pt x="1270" y="142939"/>
                    <a:pt x="0" y="127699"/>
                  </a:cubicBezTo>
                  <a:cubicBezTo>
                    <a:pt x="0" y="112459"/>
                    <a:pt x="3810" y="97219"/>
                    <a:pt x="13970" y="81979"/>
                  </a:cubicBezTo>
                  <a:cubicBezTo>
                    <a:pt x="29210" y="57849"/>
                    <a:pt x="69850" y="26099"/>
                    <a:pt x="97790" y="13399"/>
                  </a:cubicBezTo>
                  <a:cubicBezTo>
                    <a:pt x="120650" y="1969"/>
                    <a:pt x="148590" y="-3111"/>
                    <a:pt x="167640" y="1969"/>
                  </a:cubicBezTo>
                  <a:cubicBezTo>
                    <a:pt x="185420" y="5779"/>
                    <a:pt x="200660" y="21019"/>
                    <a:pt x="209550" y="36259"/>
                  </a:cubicBezTo>
                  <a:cubicBezTo>
                    <a:pt x="218440" y="50229"/>
                    <a:pt x="220980" y="73089"/>
                    <a:pt x="218440" y="88329"/>
                  </a:cubicBezTo>
                  <a:cubicBezTo>
                    <a:pt x="214630" y="104839"/>
                    <a:pt x="189230" y="134049"/>
                    <a:pt x="189230" y="13404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295275" y="3355658"/>
            <a:ext cx="274320" cy="521970"/>
            <a:chOff x="0" y="0"/>
            <a:chExt cx="365760" cy="69596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50227" y="46501"/>
              <a:ext cx="264733" cy="600092"/>
            </a:xfrm>
            <a:custGeom>
              <a:avLst/>
              <a:gdLst/>
              <a:ahLst/>
              <a:cxnLst/>
              <a:rect r="r" b="b" t="t" l="l"/>
              <a:pathLst>
                <a:path h="600092" w="264733">
                  <a:moveTo>
                    <a:pt x="264733" y="76689"/>
                  </a:moveTo>
                  <a:cubicBezTo>
                    <a:pt x="243143" y="263379"/>
                    <a:pt x="227903" y="273539"/>
                    <a:pt x="215203" y="306559"/>
                  </a:cubicBezTo>
                  <a:cubicBezTo>
                    <a:pt x="193613" y="364979"/>
                    <a:pt x="179643" y="527539"/>
                    <a:pt x="149163" y="569449"/>
                  </a:cubicBezTo>
                  <a:cubicBezTo>
                    <a:pt x="136463" y="587229"/>
                    <a:pt x="121223" y="593579"/>
                    <a:pt x="104713" y="597389"/>
                  </a:cubicBezTo>
                  <a:cubicBezTo>
                    <a:pt x="88203" y="602469"/>
                    <a:pt x="66613" y="599929"/>
                    <a:pt x="51373" y="593579"/>
                  </a:cubicBezTo>
                  <a:cubicBezTo>
                    <a:pt x="36133" y="587229"/>
                    <a:pt x="19623" y="571989"/>
                    <a:pt x="10733" y="558019"/>
                  </a:cubicBezTo>
                  <a:cubicBezTo>
                    <a:pt x="3113" y="542779"/>
                    <a:pt x="-697" y="522459"/>
                    <a:pt x="1843" y="504679"/>
                  </a:cubicBezTo>
                  <a:cubicBezTo>
                    <a:pt x="3113" y="488169"/>
                    <a:pt x="12003" y="469119"/>
                    <a:pt x="24703" y="457689"/>
                  </a:cubicBezTo>
                  <a:cubicBezTo>
                    <a:pt x="42483" y="443719"/>
                    <a:pt x="78043" y="429749"/>
                    <a:pt x="100903" y="434829"/>
                  </a:cubicBezTo>
                  <a:cubicBezTo>
                    <a:pt x="122493" y="438639"/>
                    <a:pt x="151703" y="462769"/>
                    <a:pt x="161863" y="484359"/>
                  </a:cubicBezTo>
                  <a:cubicBezTo>
                    <a:pt x="170753" y="504679"/>
                    <a:pt x="164403" y="542779"/>
                    <a:pt x="154243" y="561829"/>
                  </a:cubicBezTo>
                  <a:cubicBezTo>
                    <a:pt x="146623" y="578339"/>
                    <a:pt x="128843" y="589769"/>
                    <a:pt x="113603" y="594849"/>
                  </a:cubicBezTo>
                  <a:cubicBezTo>
                    <a:pt x="97093" y="601199"/>
                    <a:pt x="75503" y="601199"/>
                    <a:pt x="58993" y="596119"/>
                  </a:cubicBezTo>
                  <a:cubicBezTo>
                    <a:pt x="43753" y="591039"/>
                    <a:pt x="25973" y="579609"/>
                    <a:pt x="15813" y="565639"/>
                  </a:cubicBezTo>
                  <a:cubicBezTo>
                    <a:pt x="6923" y="551669"/>
                    <a:pt x="3113" y="535159"/>
                    <a:pt x="573" y="514839"/>
                  </a:cubicBezTo>
                  <a:cubicBezTo>
                    <a:pt x="-1967" y="484359"/>
                    <a:pt x="4383" y="441179"/>
                    <a:pt x="10733" y="404349"/>
                  </a:cubicBezTo>
                  <a:cubicBezTo>
                    <a:pt x="18353" y="367519"/>
                    <a:pt x="28513" y="326879"/>
                    <a:pt x="43753" y="293859"/>
                  </a:cubicBezTo>
                  <a:cubicBezTo>
                    <a:pt x="56453" y="263379"/>
                    <a:pt x="83123" y="245599"/>
                    <a:pt x="94553" y="212579"/>
                  </a:cubicBezTo>
                  <a:cubicBezTo>
                    <a:pt x="111063" y="166859"/>
                    <a:pt x="98363" y="75419"/>
                    <a:pt x="116143" y="41129"/>
                  </a:cubicBezTo>
                  <a:cubicBezTo>
                    <a:pt x="126303" y="20809"/>
                    <a:pt x="141543" y="9379"/>
                    <a:pt x="158053" y="4299"/>
                  </a:cubicBezTo>
                  <a:cubicBezTo>
                    <a:pt x="174563" y="-2051"/>
                    <a:pt x="198693" y="-781"/>
                    <a:pt x="213933" y="4299"/>
                  </a:cubicBezTo>
                  <a:cubicBezTo>
                    <a:pt x="226633" y="8109"/>
                    <a:pt x="236793" y="14459"/>
                    <a:pt x="244413" y="24619"/>
                  </a:cubicBezTo>
                  <a:cubicBezTo>
                    <a:pt x="254573" y="37319"/>
                    <a:pt x="264733" y="76689"/>
                    <a:pt x="264733" y="7668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335280" y="3250883"/>
            <a:ext cx="208597" cy="396240"/>
            <a:chOff x="0" y="0"/>
            <a:chExt cx="278130" cy="5283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47913" y="50368"/>
              <a:ext cx="178147" cy="430182"/>
            </a:xfrm>
            <a:custGeom>
              <a:avLst/>
              <a:gdLst/>
              <a:ahLst/>
              <a:cxnLst/>
              <a:rect r="r" b="b" t="t" l="l"/>
              <a:pathLst>
                <a:path h="430182" w="178147">
                  <a:moveTo>
                    <a:pt x="178147" y="90602"/>
                  </a:moveTo>
                  <a:cubicBezTo>
                    <a:pt x="147667" y="403022"/>
                    <a:pt x="127347" y="420802"/>
                    <a:pt x="105757" y="427152"/>
                  </a:cubicBezTo>
                  <a:cubicBezTo>
                    <a:pt x="84167" y="433502"/>
                    <a:pt x="48607" y="423342"/>
                    <a:pt x="30827" y="410642"/>
                  </a:cubicBezTo>
                  <a:cubicBezTo>
                    <a:pt x="16857" y="400482"/>
                    <a:pt x="7967" y="381432"/>
                    <a:pt x="4157" y="366192"/>
                  </a:cubicBezTo>
                  <a:cubicBezTo>
                    <a:pt x="347" y="349682"/>
                    <a:pt x="1617" y="329362"/>
                    <a:pt x="10507" y="314122"/>
                  </a:cubicBezTo>
                  <a:cubicBezTo>
                    <a:pt x="20667" y="295072"/>
                    <a:pt x="49877" y="272212"/>
                    <a:pt x="71467" y="267132"/>
                  </a:cubicBezTo>
                  <a:cubicBezTo>
                    <a:pt x="87977" y="263322"/>
                    <a:pt x="108297" y="268402"/>
                    <a:pt x="122267" y="276022"/>
                  </a:cubicBezTo>
                  <a:cubicBezTo>
                    <a:pt x="136237" y="283642"/>
                    <a:pt x="151477" y="298882"/>
                    <a:pt x="157827" y="314122"/>
                  </a:cubicBezTo>
                  <a:cubicBezTo>
                    <a:pt x="165447" y="329362"/>
                    <a:pt x="169257" y="349682"/>
                    <a:pt x="164177" y="366192"/>
                  </a:cubicBezTo>
                  <a:cubicBezTo>
                    <a:pt x="157827" y="386512"/>
                    <a:pt x="133697" y="414452"/>
                    <a:pt x="114647" y="424612"/>
                  </a:cubicBezTo>
                  <a:cubicBezTo>
                    <a:pt x="98137" y="432232"/>
                    <a:pt x="77817" y="430962"/>
                    <a:pt x="62577" y="427152"/>
                  </a:cubicBezTo>
                  <a:cubicBezTo>
                    <a:pt x="46067" y="422072"/>
                    <a:pt x="29557" y="410642"/>
                    <a:pt x="19397" y="397942"/>
                  </a:cubicBezTo>
                  <a:cubicBezTo>
                    <a:pt x="9237" y="383972"/>
                    <a:pt x="5427" y="371272"/>
                    <a:pt x="2887" y="348412"/>
                  </a:cubicBezTo>
                  <a:cubicBezTo>
                    <a:pt x="-4733" y="300152"/>
                    <a:pt x="4157" y="182042"/>
                    <a:pt x="13047" y="123622"/>
                  </a:cubicBezTo>
                  <a:cubicBezTo>
                    <a:pt x="19397" y="85522"/>
                    <a:pt x="23207" y="51232"/>
                    <a:pt x="38447" y="30912"/>
                  </a:cubicBezTo>
                  <a:cubicBezTo>
                    <a:pt x="49877" y="14402"/>
                    <a:pt x="67657" y="2972"/>
                    <a:pt x="85437" y="432"/>
                  </a:cubicBezTo>
                  <a:cubicBezTo>
                    <a:pt x="105757" y="-2108"/>
                    <a:pt x="140047" y="6782"/>
                    <a:pt x="155287" y="20752"/>
                  </a:cubicBezTo>
                  <a:cubicBezTo>
                    <a:pt x="170527" y="35992"/>
                    <a:pt x="178147" y="90602"/>
                    <a:pt x="178147" y="9060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343853" y="3164205"/>
            <a:ext cx="182880" cy="184785"/>
            <a:chOff x="0" y="0"/>
            <a:chExt cx="243840" cy="24638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48157" y="50746"/>
              <a:ext cx="144883" cy="147163"/>
            </a:xfrm>
            <a:custGeom>
              <a:avLst/>
              <a:gdLst/>
              <a:ahLst/>
              <a:cxnLst/>
              <a:rect r="r" b="b" t="t" l="l"/>
              <a:pathLst>
                <a:path h="147163" w="144883">
                  <a:moveTo>
                    <a:pt x="144883" y="52124"/>
                  </a:moveTo>
                  <a:cubicBezTo>
                    <a:pt x="125833" y="133404"/>
                    <a:pt x="115673" y="139754"/>
                    <a:pt x="102973" y="143564"/>
                  </a:cubicBezTo>
                  <a:cubicBezTo>
                    <a:pt x="86463" y="149914"/>
                    <a:pt x="49633" y="147374"/>
                    <a:pt x="33123" y="139754"/>
                  </a:cubicBezTo>
                  <a:cubicBezTo>
                    <a:pt x="20423" y="134674"/>
                    <a:pt x="12803" y="125784"/>
                    <a:pt x="7723" y="114354"/>
                  </a:cubicBezTo>
                  <a:cubicBezTo>
                    <a:pt x="103" y="97844"/>
                    <a:pt x="-2437" y="61014"/>
                    <a:pt x="2643" y="43234"/>
                  </a:cubicBezTo>
                  <a:cubicBezTo>
                    <a:pt x="6453" y="30534"/>
                    <a:pt x="16613" y="21644"/>
                    <a:pt x="25503" y="14024"/>
                  </a:cubicBezTo>
                  <a:cubicBezTo>
                    <a:pt x="34393" y="7674"/>
                    <a:pt x="45823" y="54"/>
                    <a:pt x="58523" y="54"/>
                  </a:cubicBezTo>
                  <a:cubicBezTo>
                    <a:pt x="77573" y="-1216"/>
                    <a:pt x="125833" y="20374"/>
                    <a:pt x="125833" y="2037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aphicFrame>
        <p:nvGraphicFramePr>
          <p:cNvPr name="Object 32" id="32"/>
          <p:cNvGraphicFramePr/>
          <p:nvPr/>
        </p:nvGraphicFramePr>
        <p:xfrm>
          <a:off x="3421532" y="1587624"/>
          <a:ext cx="10915650" cy="6115050"/>
        </p:xfrm>
        <a:graphic>
          <a:graphicData uri="http://schemas.openxmlformats.org/presentationml/2006/ole">
            <p:oleObj imgW="13093700" imgH="8293100" r:id="rId9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33" id="33"/>
          <p:cNvSpPr txBox="true"/>
          <p:nvPr/>
        </p:nvSpPr>
        <p:spPr>
          <a:xfrm rot="0">
            <a:off x="300990" y="262052"/>
            <a:ext cx="5452708" cy="156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7"/>
              </a:lnSpc>
            </a:pPr>
            <a:r>
              <a:rPr lang="en-US" b="true" sz="3891" spc="54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HARDWARE SPECIFICATIONS</a:t>
            </a:r>
          </a:p>
          <a:p>
            <a:pPr algn="just">
              <a:lnSpc>
                <a:spcPts val="4047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70218" y="558780"/>
            <a:ext cx="7372279" cy="9505483"/>
          </a:xfrm>
          <a:custGeom>
            <a:avLst/>
            <a:gdLst/>
            <a:ahLst/>
            <a:cxnLst/>
            <a:rect r="r" b="b" t="t" l="l"/>
            <a:pathLst>
              <a:path h="9505483" w="7372279">
                <a:moveTo>
                  <a:pt x="0" y="0"/>
                </a:moveTo>
                <a:lnTo>
                  <a:pt x="7372279" y="0"/>
                </a:lnTo>
                <a:lnTo>
                  <a:pt x="7372279" y="9505482"/>
                </a:lnTo>
                <a:lnTo>
                  <a:pt x="0" y="9505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" r="0" b="-15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714" y="1076325"/>
            <a:ext cx="7179987" cy="212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3"/>
              </a:lnSpc>
            </a:pPr>
            <a:r>
              <a:rPr lang="en-US" b="true" sz="3224" spc="45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CLOUD ARCHITECTURE &amp; DATA FLOW</a:t>
            </a:r>
          </a:p>
          <a:p>
            <a:pPr algn="just">
              <a:lnSpc>
                <a:spcPts val="3353"/>
              </a:lnSpc>
            </a:pPr>
          </a:p>
          <a:p>
            <a:pPr algn="just">
              <a:lnSpc>
                <a:spcPts val="3353"/>
              </a:lnSpc>
            </a:pPr>
          </a:p>
          <a:p>
            <a:pPr algn="just">
              <a:lnSpc>
                <a:spcPts val="335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670112" y="6744247"/>
            <a:ext cx="6441054" cy="162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AWS Lambda: Deployed a Python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function to parse incoming JSON events, generate unique IDs (uuid), and timestamp data securely.</a:t>
            </a:r>
          </a:p>
          <a:p>
            <a:pPr algn="just">
              <a:lnSpc>
                <a:spcPts val="2604"/>
              </a:lnSpc>
            </a:pP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12937" y="2158863"/>
            <a:ext cx="7127764" cy="380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2"/>
              </a:lnSpc>
            </a:pPr>
            <a:r>
              <a:rPr lang="en-US" b="true" sz="2800" spc="39">
                <a:solidFill>
                  <a:srgbClr val="54378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INGESTION&amp;ROUTING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83889"/>
            <a:ext cx="6441054" cy="162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Rules Engine &amp;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Alerts: Configured SQL-based rules (SELECT * FROM 'safe/events') to: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Route data to the processing layer.</a:t>
            </a:r>
          </a:p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Trigger Amazon SNS immediately for cloud-based notifications if a theft condition matches.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0112" y="2973609"/>
            <a:ext cx="6441054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Protocol: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Utilized MQTT for lightweight, secure communication via TLS 1.2.</a:t>
            </a:r>
          </a:p>
          <a:p>
            <a:pPr algn="just">
              <a:lnSpc>
                <a:spcPts val="2604"/>
              </a:lnSpc>
            </a:pPr>
          </a:p>
          <a:p>
            <a:pPr algn="just">
              <a:lnSpc>
                <a:spcPts val="2604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12937" y="5743815"/>
            <a:ext cx="6916375" cy="1431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25"/>
              </a:lnSpc>
            </a:pPr>
            <a:r>
              <a:rPr lang="en-US" b="true" sz="2717" spc="38">
                <a:solidFill>
                  <a:srgbClr val="54378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PROCESSING LAYER (SERVERLESS LOGIC)</a:t>
            </a:r>
          </a:p>
          <a:p>
            <a:pPr algn="just">
              <a:lnSpc>
                <a:spcPts val="2825"/>
              </a:lnSpc>
            </a:pPr>
          </a:p>
          <a:p>
            <a:pPr algn="just">
              <a:lnSpc>
                <a:spcPts val="282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50597" y="8079078"/>
            <a:ext cx="6441054" cy="1627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604"/>
              </a:lnSpc>
              <a:buFont typeface="Arial"/>
              <a:buChar char="•"/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Backend Logic: The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function acts as the bridge, processing raw signals before committing them to the database.</a:t>
            </a:r>
          </a:p>
          <a:p>
            <a:pPr algn="just">
              <a:lnSpc>
                <a:spcPts val="2604"/>
              </a:lnSpc>
            </a:pPr>
          </a:p>
          <a:p>
            <a:pPr algn="just">
              <a:lnSpc>
                <a:spcPts val="260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45858" y="208687"/>
            <a:ext cx="8217583" cy="5357289"/>
          </a:xfrm>
          <a:custGeom>
            <a:avLst/>
            <a:gdLst/>
            <a:ahLst/>
            <a:cxnLst/>
            <a:rect r="r" b="b" t="t" l="l"/>
            <a:pathLst>
              <a:path h="5357289" w="8217583">
                <a:moveTo>
                  <a:pt x="0" y="0"/>
                </a:moveTo>
                <a:lnTo>
                  <a:pt x="8217582" y="0"/>
                </a:lnTo>
                <a:lnTo>
                  <a:pt x="8217582" y="5357288"/>
                </a:lnTo>
                <a:lnTo>
                  <a:pt x="0" y="53572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4" t="-117" r="-2032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5858" y="5565975"/>
            <a:ext cx="8313442" cy="4512338"/>
          </a:xfrm>
          <a:custGeom>
            <a:avLst/>
            <a:gdLst/>
            <a:ahLst/>
            <a:cxnLst/>
            <a:rect r="r" b="b" t="t" l="l"/>
            <a:pathLst>
              <a:path h="4512338" w="8313442">
                <a:moveTo>
                  <a:pt x="0" y="0"/>
                </a:moveTo>
                <a:lnTo>
                  <a:pt x="8313442" y="0"/>
                </a:lnTo>
                <a:lnTo>
                  <a:pt x="8313442" y="4512338"/>
                </a:lnTo>
                <a:lnTo>
                  <a:pt x="0" y="4512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4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0714" y="1076325"/>
            <a:ext cx="7179987" cy="1284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3"/>
              </a:lnSpc>
            </a:pPr>
            <a:r>
              <a:rPr lang="en-US" b="true" sz="3224" spc="45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CLOUD ARCHITECTURE &amp; DATA FLOW</a:t>
            </a:r>
          </a:p>
          <a:p>
            <a:pPr algn="just">
              <a:lnSpc>
                <a:spcPts val="335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730180" y="2354057"/>
            <a:ext cx="7127764" cy="11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2"/>
              </a:lnSpc>
            </a:pPr>
            <a:r>
              <a:rPr lang="en-US" b="true" sz="2800" spc="39">
                <a:solidFill>
                  <a:srgbClr val="54378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STORAGE &amp; VISUALIZATION</a:t>
            </a:r>
          </a:p>
          <a:p>
            <a:pPr algn="just">
              <a:lnSpc>
                <a:spcPts val="2912"/>
              </a:lnSpc>
            </a:pPr>
          </a:p>
          <a:p>
            <a:pPr algn="just">
              <a:lnSpc>
                <a:spcPts val="2912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30180" y="4625975"/>
            <a:ext cx="6810520" cy="1025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9397" indent="-239698" lvl="1">
              <a:lnSpc>
                <a:spcPts val="2753"/>
              </a:lnSpc>
              <a:buFont typeface="Arial"/>
              <a:buChar char="•"/>
            </a:pPr>
            <a:r>
              <a:rPr lang="en-US" sz="2220" spc="31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Cl</a:t>
            </a:r>
            <a:r>
              <a:rPr lang="en-US" sz="2220" spc="31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oudWatch: Set up for real-t</a:t>
            </a:r>
            <a:r>
              <a:rPr lang="en-US" sz="2220" spc="31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ime monitoring of system health and Lambda error logging.</a:t>
            </a:r>
          </a:p>
          <a:p>
            <a:pPr algn="just">
              <a:lnSpc>
                <a:spcPts val="275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30180" y="3232447"/>
            <a:ext cx="6810520" cy="171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9397" indent="-239698" lvl="1">
              <a:lnSpc>
                <a:spcPts val="2753"/>
              </a:lnSpc>
              <a:buFont typeface="Arial"/>
              <a:buChar char="•"/>
            </a:pPr>
            <a:r>
              <a:rPr lang="en-US" sz="2220" spc="31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DynamoDB:</a:t>
            </a:r>
            <a:r>
              <a:rPr lang="en-US" sz="2220" spc="31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Implemented a NoSQL database with "On-Demand" capacity (Pay-per-request) to store event logs scalably.</a:t>
            </a:r>
          </a:p>
          <a:p>
            <a:pPr algn="just">
              <a:lnSpc>
                <a:spcPts val="2753"/>
              </a:lnSpc>
            </a:pPr>
          </a:p>
          <a:p>
            <a:pPr algn="just">
              <a:lnSpc>
                <a:spcPts val="2753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112" y="2992190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670112" y="4397977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70112" y="6296079"/>
            <a:ext cx="514350" cy="514350"/>
          </a:xfrm>
          <a:custGeom>
            <a:avLst/>
            <a:gdLst/>
            <a:ahLst/>
            <a:cxnLst/>
            <a:rect r="r" b="b" t="t" l="l"/>
            <a:pathLst>
              <a:path h="514350" w="514350">
                <a:moveTo>
                  <a:pt x="0" y="0"/>
                </a:moveTo>
                <a:lnTo>
                  <a:pt x="514350" y="0"/>
                </a:lnTo>
                <a:lnTo>
                  <a:pt x="51435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387516" y="2120763"/>
            <a:ext cx="10344702" cy="1582176"/>
          </a:xfrm>
          <a:custGeom>
            <a:avLst/>
            <a:gdLst/>
            <a:ahLst/>
            <a:cxnLst/>
            <a:rect r="r" b="b" t="t" l="l"/>
            <a:pathLst>
              <a:path h="1582176" w="10344702">
                <a:moveTo>
                  <a:pt x="0" y="0"/>
                </a:moveTo>
                <a:lnTo>
                  <a:pt x="10344701" y="0"/>
                </a:lnTo>
                <a:lnTo>
                  <a:pt x="10344701" y="1582176"/>
                </a:lnTo>
                <a:lnTo>
                  <a:pt x="0" y="1582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23" t="0" r="-462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87516" y="3629691"/>
            <a:ext cx="10344702" cy="3037213"/>
          </a:xfrm>
          <a:custGeom>
            <a:avLst/>
            <a:gdLst/>
            <a:ahLst/>
            <a:cxnLst/>
            <a:rect r="r" b="b" t="t" l="l"/>
            <a:pathLst>
              <a:path h="3037213" w="10344702">
                <a:moveTo>
                  <a:pt x="0" y="0"/>
                </a:moveTo>
                <a:lnTo>
                  <a:pt x="10344701" y="0"/>
                </a:lnTo>
                <a:lnTo>
                  <a:pt x="10344701" y="3037213"/>
                </a:lnTo>
                <a:lnTo>
                  <a:pt x="0" y="30372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23" t="0" r="-4623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87516" y="6648437"/>
            <a:ext cx="10344702" cy="3446884"/>
          </a:xfrm>
          <a:custGeom>
            <a:avLst/>
            <a:gdLst/>
            <a:ahLst/>
            <a:cxnLst/>
            <a:rect r="r" b="b" t="t" l="l"/>
            <a:pathLst>
              <a:path h="3446884" w="10344702">
                <a:moveTo>
                  <a:pt x="0" y="0"/>
                </a:moveTo>
                <a:lnTo>
                  <a:pt x="10344701" y="0"/>
                </a:lnTo>
                <a:lnTo>
                  <a:pt x="10344701" y="3446884"/>
                </a:lnTo>
                <a:lnTo>
                  <a:pt x="0" y="34468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23" t="0" r="-462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09488"/>
            <a:ext cx="8665692" cy="207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47"/>
              </a:lnSpc>
            </a:pPr>
            <a:r>
              <a:rPr lang="en-US" b="true" sz="3891" spc="54">
                <a:solidFill>
                  <a:srgbClr val="2B2B2B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INFRASTRUCTURE AS CODE(IAC) TERRAFORM:</a:t>
            </a:r>
          </a:p>
          <a:p>
            <a:pPr algn="just">
              <a:lnSpc>
                <a:spcPts val="4047"/>
              </a:lnSpc>
            </a:pPr>
          </a:p>
          <a:p>
            <a:pPr algn="just">
              <a:lnSpc>
                <a:spcPts val="404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565462" y="2988602"/>
            <a:ext cx="5301854" cy="9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Automated Deployment</a:t>
            </a:r>
          </a:p>
          <a:p>
            <a:pPr algn="l">
              <a:lnSpc>
                <a:spcPts val="3876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65462" y="3487490"/>
            <a:ext cx="6441054" cy="656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Defined the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entire cloud infrastructure (Lambda, Roles, DynamoDB Tables) using Terraform configuration files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65462" y="4410169"/>
            <a:ext cx="4762500" cy="502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Reproducibility::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65462" y="4893277"/>
            <a:ext cx="6192121" cy="979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This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approach ensures the environment can be destroyed and re-deployed in minutes without manual configuration errors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65462" y="6064050"/>
            <a:ext cx="4762500" cy="987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400" spc="47" b="true">
                <a:solidFill>
                  <a:srgbClr val="2B2B2B"/>
                </a:solidFill>
                <a:latin typeface="Josefin Sans Semi-Bold"/>
                <a:ea typeface="Josefin Sans Semi-Bold"/>
                <a:cs typeface="Josefin Sans Semi-Bold"/>
                <a:sym typeface="Josefin Sans Semi-Bold"/>
              </a:rPr>
              <a:t>Resource Management: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65462" y="7125283"/>
            <a:ext cx="5715000" cy="1303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04"/>
              </a:lnSpc>
            </a:pP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Managed AWS permissions</a:t>
            </a:r>
            <a:r>
              <a:rPr lang="en-US" sz="2100" spc="29">
                <a:solidFill>
                  <a:srgbClr val="2B2B2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(IAM Roles) and Lambda triggers programmatically to ensure strict security compliance</a:t>
            </a:r>
          </a:p>
          <a:p>
            <a:pPr algn="just">
              <a:lnSpc>
                <a:spcPts val="2604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DAG_utYP07E</dc:identifier>
  <dcterms:modified xsi:type="dcterms:W3CDTF">2011-08-01T06:04:30Z</dcterms:modified>
  <cp:revision>1</cp:revision>
  <dc:title>Blue and White Modern Advertising Strategy Presentation</dc:title>
</cp:coreProperties>
</file>